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1"/>
  </p:sldMasterIdLst>
  <p:notesMasterIdLst>
    <p:notesMasterId r:id="rId20"/>
  </p:notesMasterIdLst>
  <p:handoutMasterIdLst>
    <p:handoutMasterId r:id="rId21"/>
  </p:handoutMasterIdLst>
  <p:sldIdLst>
    <p:sldId id="258" r:id="rId2"/>
    <p:sldId id="511" r:id="rId3"/>
    <p:sldId id="502" r:id="rId4"/>
    <p:sldId id="505" r:id="rId5"/>
    <p:sldId id="443" r:id="rId6"/>
    <p:sldId id="470" r:id="rId7"/>
    <p:sldId id="506" r:id="rId8"/>
    <p:sldId id="503" r:id="rId9"/>
    <p:sldId id="504" r:id="rId10"/>
    <p:sldId id="469" r:id="rId11"/>
    <p:sldId id="472" r:id="rId12"/>
    <p:sldId id="512" r:id="rId13"/>
    <p:sldId id="519" r:id="rId14"/>
    <p:sldId id="516" r:id="rId15"/>
    <p:sldId id="513" r:id="rId16"/>
    <p:sldId id="514" r:id="rId17"/>
    <p:sldId id="517" r:id="rId18"/>
    <p:sldId id="473" r:id="rId19"/>
  </p:sldIdLst>
  <p:sldSz cx="9144000" cy="6858000" type="screen4x3"/>
  <p:notesSz cx="6858000" cy="9947275"/>
  <p:defaultTextStyle>
    <a:defPPr>
      <a:defRPr lang="de-DE"/>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026">
          <p15:clr>
            <a:srgbClr val="A4A3A4"/>
          </p15:clr>
        </p15:guide>
        <p15:guide id="2" pos="3152">
          <p15:clr>
            <a:srgbClr val="A4A3A4"/>
          </p15:clr>
        </p15:guide>
        <p15:guide id="3" pos="3878">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32"/>
    <a:srgbClr val="CC0000"/>
    <a:srgbClr val="0066CC"/>
    <a:srgbClr val="FFFFCC"/>
    <a:srgbClr val="0066FF"/>
    <a:srgbClr val="DFCBCD"/>
    <a:srgbClr val="F0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5268" autoAdjust="0"/>
  </p:normalViewPr>
  <p:slideViewPr>
    <p:cSldViewPr>
      <p:cViewPr varScale="1">
        <p:scale>
          <a:sx n="86" d="100"/>
          <a:sy n="86" d="100"/>
        </p:scale>
        <p:origin x="1382" y="72"/>
      </p:cViewPr>
      <p:guideLst>
        <p:guide orient="horz" pos="1026"/>
        <p:guide pos="3152"/>
        <p:guide pos="387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810"/>
    </p:cViewPr>
  </p:sorterViewPr>
  <p:notesViewPr>
    <p:cSldViewPr>
      <p:cViewPr varScale="1">
        <p:scale>
          <a:sx n="49" d="100"/>
          <a:sy n="49" d="100"/>
        </p:scale>
        <p:origin x="-2712" y="-48"/>
      </p:cViewPr>
      <p:guideLst>
        <p:guide orient="horz" pos="3132"/>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1"/>
            <a:ext cx="2971800" cy="497363"/>
          </a:xfrm>
          <a:prstGeom prst="rect">
            <a:avLst/>
          </a:prstGeom>
        </p:spPr>
        <p:txBody>
          <a:bodyPr vert="horz" lIns="92263" tIns="46131" rIns="92263" bIns="46131" rtlCol="0"/>
          <a:lstStyle>
            <a:lvl1pPr algn="l" eaLnBrk="0" hangingPunct="0">
              <a:defRPr sz="1200">
                <a:latin typeface="Arial" charset="0"/>
                <a:ea typeface="ＭＳ Ｐゴシック" charset="0"/>
                <a:cs typeface="ＭＳ Ｐゴシック" charset="0"/>
              </a:defRPr>
            </a:lvl1pPr>
          </a:lstStyle>
          <a:p>
            <a:pPr>
              <a:defRPr/>
            </a:pPr>
            <a:endParaRPr lang="de-DE"/>
          </a:p>
        </p:txBody>
      </p:sp>
      <p:sp>
        <p:nvSpPr>
          <p:cNvPr id="3" name="Datumsplatzhalter 2"/>
          <p:cNvSpPr>
            <a:spLocks noGrp="1"/>
          </p:cNvSpPr>
          <p:nvPr>
            <p:ph type="dt" sz="quarter" idx="1"/>
          </p:nvPr>
        </p:nvSpPr>
        <p:spPr>
          <a:xfrm>
            <a:off x="3884614" y="1"/>
            <a:ext cx="2971800" cy="497363"/>
          </a:xfrm>
          <a:prstGeom prst="rect">
            <a:avLst/>
          </a:prstGeom>
        </p:spPr>
        <p:txBody>
          <a:bodyPr vert="horz" wrap="square" lIns="92263" tIns="46131" rIns="92263" bIns="46131" numCol="1" anchor="t" anchorCtr="0" compatLnSpc="1">
            <a:prstTxWarp prst="textNoShape">
              <a:avLst/>
            </a:prstTxWarp>
          </a:bodyPr>
          <a:lstStyle>
            <a:lvl1pPr algn="r" eaLnBrk="0" hangingPunct="0">
              <a:defRPr sz="1200">
                <a:ea typeface="MS PGothic" panose="020B0600070205080204" pitchFamily="34" charset="-128"/>
                <a:cs typeface="+mn-cs"/>
              </a:defRPr>
            </a:lvl1pPr>
          </a:lstStyle>
          <a:p>
            <a:pPr>
              <a:defRPr/>
            </a:pPr>
            <a:fld id="{EB78E3C0-89D0-441E-9A29-E637DC5D3621}" type="datetimeFigureOut">
              <a:rPr lang="de-DE" altLang="de-DE"/>
              <a:pPr>
                <a:defRPr/>
              </a:pPr>
              <a:t>13.08.2020</a:t>
            </a:fld>
            <a:endParaRPr lang="de-DE" altLang="de-DE"/>
          </a:p>
        </p:txBody>
      </p:sp>
      <p:sp>
        <p:nvSpPr>
          <p:cNvPr id="4" name="Fußzeilenplatzhalter 3"/>
          <p:cNvSpPr>
            <a:spLocks noGrp="1"/>
          </p:cNvSpPr>
          <p:nvPr>
            <p:ph type="ftr" sz="quarter" idx="2"/>
          </p:nvPr>
        </p:nvSpPr>
        <p:spPr>
          <a:xfrm>
            <a:off x="0" y="9448186"/>
            <a:ext cx="2971800" cy="497363"/>
          </a:xfrm>
          <a:prstGeom prst="rect">
            <a:avLst/>
          </a:prstGeom>
        </p:spPr>
        <p:txBody>
          <a:bodyPr vert="horz" lIns="92263" tIns="46131" rIns="92263" bIns="46131" rtlCol="0" anchor="b"/>
          <a:lstStyle>
            <a:lvl1pPr algn="l" eaLnBrk="0" hangingPunct="0">
              <a:defRPr sz="1200">
                <a:latin typeface="Arial" charset="0"/>
                <a:ea typeface="ＭＳ Ｐゴシック" charset="0"/>
                <a:cs typeface="ＭＳ Ｐゴシック" charset="0"/>
              </a:defRPr>
            </a:lvl1pPr>
          </a:lstStyle>
          <a:p>
            <a:pPr>
              <a:defRPr/>
            </a:pPr>
            <a:endParaRPr lang="de-DE"/>
          </a:p>
        </p:txBody>
      </p:sp>
      <p:sp>
        <p:nvSpPr>
          <p:cNvPr id="5" name="Foliennummernplatzhalter 4"/>
          <p:cNvSpPr>
            <a:spLocks noGrp="1"/>
          </p:cNvSpPr>
          <p:nvPr>
            <p:ph type="sldNum" sz="quarter" idx="3"/>
          </p:nvPr>
        </p:nvSpPr>
        <p:spPr>
          <a:xfrm>
            <a:off x="3884614" y="9448186"/>
            <a:ext cx="2971800" cy="497363"/>
          </a:xfrm>
          <a:prstGeom prst="rect">
            <a:avLst/>
          </a:prstGeom>
        </p:spPr>
        <p:txBody>
          <a:bodyPr vert="horz" wrap="square" lIns="92263" tIns="46131" rIns="92263" bIns="46131" numCol="1" anchor="b" anchorCtr="0" compatLnSpc="1">
            <a:prstTxWarp prst="textNoShape">
              <a:avLst/>
            </a:prstTxWarp>
          </a:bodyPr>
          <a:lstStyle>
            <a:lvl1pPr algn="r">
              <a:defRPr sz="1200"/>
            </a:lvl1pPr>
          </a:lstStyle>
          <a:p>
            <a:pPr>
              <a:defRPr/>
            </a:pPr>
            <a:fld id="{BC2D4855-1BF5-4AE1-9A7A-8EE8D13C8595}" type="slidenum">
              <a:rPr lang="de-DE" altLang="de-DE"/>
              <a:pPr>
                <a:defRPr/>
              </a:pPr>
              <a:t>‹Nr.›</a:t>
            </a:fld>
            <a:endParaRPr lang="de-DE" altLang="de-DE"/>
          </a:p>
        </p:txBody>
      </p:sp>
    </p:spTree>
    <p:extLst>
      <p:ext uri="{BB962C8B-B14F-4D97-AF65-F5344CB8AC3E}">
        <p14:creationId xmlns:p14="http://schemas.microsoft.com/office/powerpoint/2010/main" val="17946639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2971800" cy="497363"/>
          </a:xfrm>
          <a:prstGeom prst="rect">
            <a:avLst/>
          </a:prstGeom>
          <a:noFill/>
          <a:ln>
            <a:noFill/>
          </a:ln>
          <a:extLst>
            <a:ext uri="{FAA26D3D-D897-4be2-8F04-BA451C77F1D7}"/>
          </a:extLst>
        </p:spPr>
        <p:txBody>
          <a:bodyPr vert="horz" wrap="square" lIns="92263" tIns="46131" rIns="92263" bIns="46131"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de-DE"/>
          </a:p>
        </p:txBody>
      </p:sp>
      <p:sp>
        <p:nvSpPr>
          <p:cNvPr id="7171" name="Rectangle 3"/>
          <p:cNvSpPr>
            <a:spLocks noGrp="1" noChangeArrowheads="1"/>
          </p:cNvSpPr>
          <p:nvPr>
            <p:ph type="dt" idx="1"/>
          </p:nvPr>
        </p:nvSpPr>
        <p:spPr bwMode="auto">
          <a:xfrm>
            <a:off x="3886201" y="1"/>
            <a:ext cx="2971800" cy="497363"/>
          </a:xfrm>
          <a:prstGeom prst="rect">
            <a:avLst/>
          </a:prstGeom>
          <a:noFill/>
          <a:ln>
            <a:noFill/>
          </a:ln>
          <a:extLst>
            <a:ext uri="{FAA26D3D-D897-4be2-8F04-BA451C77F1D7}"/>
          </a:extLst>
        </p:spPr>
        <p:txBody>
          <a:bodyPr vert="horz" wrap="square" lIns="92263" tIns="46131" rIns="92263" bIns="46131" numCol="1" anchor="t" anchorCtr="0" compatLnSpc="1">
            <a:prstTxWarp prst="textNoShape">
              <a:avLst/>
            </a:prstTxWarp>
          </a:bodyPr>
          <a:lstStyle>
            <a:lvl1pPr algn="r" eaLnBrk="0" hangingPunct="0">
              <a:defRPr sz="1200">
                <a:latin typeface="Arial" charset="0"/>
                <a:ea typeface="ＭＳ Ｐゴシック" charset="0"/>
                <a:cs typeface="ＭＳ Ｐゴシック" charset="0"/>
              </a:defRPr>
            </a:lvl1pPr>
          </a:lstStyle>
          <a:p>
            <a:pPr>
              <a:defRPr/>
            </a:pPr>
            <a:endParaRPr lang="de-DE"/>
          </a:p>
        </p:txBody>
      </p:sp>
      <p:sp>
        <p:nvSpPr>
          <p:cNvPr id="51204" name="Rectangle 4"/>
          <p:cNvSpPr>
            <a:spLocks noGrp="1" noRot="1" noChangeAspect="1" noChangeArrowheads="1" noTextEdit="1"/>
          </p:cNvSpPr>
          <p:nvPr>
            <p:ph type="sldImg" idx="2"/>
          </p:nvPr>
        </p:nvSpPr>
        <p:spPr bwMode="auto">
          <a:xfrm>
            <a:off x="942975" y="746125"/>
            <a:ext cx="4973638"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1" y="4724956"/>
            <a:ext cx="5029200" cy="4476274"/>
          </a:xfrm>
          <a:prstGeom prst="rect">
            <a:avLst/>
          </a:prstGeom>
          <a:noFill/>
          <a:ln>
            <a:noFill/>
          </a:ln>
          <a:extLst>
            <a:ext uri="{FAA26D3D-D897-4be2-8F04-BA451C77F1D7}"/>
          </a:extLst>
        </p:spPr>
        <p:txBody>
          <a:bodyPr vert="horz" wrap="square" lIns="92263" tIns="46131" rIns="92263" bIns="46131" numCol="1" anchor="t" anchorCtr="0" compatLnSpc="1">
            <a:prstTxWarp prst="textNoShape">
              <a:avLst/>
            </a:prstTxWarp>
          </a:bodyPr>
          <a:lstStyle/>
          <a:p>
            <a:pPr lvl="0"/>
            <a:r>
              <a:rPr lang="de-DE" altLang="de-DE" noProof="0"/>
              <a:t>Mastertextformat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7174" name="Rectangle 6"/>
          <p:cNvSpPr>
            <a:spLocks noGrp="1" noChangeArrowheads="1"/>
          </p:cNvSpPr>
          <p:nvPr>
            <p:ph type="ftr" sz="quarter" idx="4"/>
          </p:nvPr>
        </p:nvSpPr>
        <p:spPr bwMode="auto">
          <a:xfrm>
            <a:off x="0" y="9449912"/>
            <a:ext cx="2971800" cy="497363"/>
          </a:xfrm>
          <a:prstGeom prst="rect">
            <a:avLst/>
          </a:prstGeom>
          <a:noFill/>
          <a:ln>
            <a:noFill/>
          </a:ln>
          <a:extLst>
            <a:ext uri="{FAA26D3D-D897-4be2-8F04-BA451C77F1D7}"/>
          </a:extLst>
        </p:spPr>
        <p:txBody>
          <a:bodyPr vert="horz" wrap="square" lIns="92263" tIns="46131" rIns="92263" bIns="46131"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de-DE"/>
          </a:p>
        </p:txBody>
      </p:sp>
      <p:sp>
        <p:nvSpPr>
          <p:cNvPr id="7175" name="Rectangle 7"/>
          <p:cNvSpPr>
            <a:spLocks noGrp="1" noChangeArrowheads="1"/>
          </p:cNvSpPr>
          <p:nvPr>
            <p:ph type="sldNum" sz="quarter" idx="5"/>
          </p:nvPr>
        </p:nvSpPr>
        <p:spPr bwMode="auto">
          <a:xfrm>
            <a:off x="3886201" y="9449912"/>
            <a:ext cx="2971800" cy="497363"/>
          </a:xfrm>
          <a:prstGeom prst="rect">
            <a:avLst/>
          </a:prstGeom>
          <a:noFill/>
          <a:ln>
            <a:noFill/>
          </a:ln>
          <a:extLst>
            <a:ext uri="{FAA26D3D-D897-4be2-8F04-BA451C77F1D7}"/>
          </a:extLst>
        </p:spPr>
        <p:txBody>
          <a:bodyPr vert="horz" wrap="square" lIns="92263" tIns="46131" rIns="92263" bIns="46131" numCol="1" anchor="b" anchorCtr="0" compatLnSpc="1">
            <a:prstTxWarp prst="textNoShape">
              <a:avLst/>
            </a:prstTxWarp>
          </a:bodyPr>
          <a:lstStyle>
            <a:lvl1pPr algn="r">
              <a:defRPr sz="1200"/>
            </a:lvl1pPr>
          </a:lstStyle>
          <a:p>
            <a:pPr>
              <a:defRPr/>
            </a:pPr>
            <a:fld id="{8760211E-8D3C-4BEE-857A-1EA7F3943CDA}" type="slidenum">
              <a:rPr lang="de-DE" altLang="de-DE"/>
              <a:pPr>
                <a:defRPr/>
              </a:pPr>
              <a:t>‹Nr.›</a:t>
            </a:fld>
            <a:endParaRPr lang="de-DE" altLang="de-DE"/>
          </a:p>
        </p:txBody>
      </p:sp>
    </p:spTree>
    <p:extLst>
      <p:ext uri="{BB962C8B-B14F-4D97-AF65-F5344CB8AC3E}">
        <p14:creationId xmlns:p14="http://schemas.microsoft.com/office/powerpoint/2010/main" val="32852133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itchFamily="34" charset="0"/>
                <a:ea typeface="ＭＳ Ｐゴシック" pitchFamily="34" charset="-128"/>
              </a:defRPr>
            </a:lvl1pPr>
            <a:lvl2pPr marL="749637" indent="-288322">
              <a:spcBef>
                <a:spcPct val="30000"/>
              </a:spcBef>
              <a:defRPr sz="1200">
                <a:solidFill>
                  <a:schemeClr val="tx1"/>
                </a:solidFill>
                <a:latin typeface="Arial" pitchFamily="34" charset="0"/>
                <a:ea typeface="ＭＳ Ｐゴシック" pitchFamily="34" charset="-128"/>
              </a:defRPr>
            </a:lvl2pPr>
            <a:lvl3pPr marL="1153287" indent="-230657">
              <a:spcBef>
                <a:spcPct val="30000"/>
              </a:spcBef>
              <a:defRPr sz="1200">
                <a:solidFill>
                  <a:schemeClr val="tx1"/>
                </a:solidFill>
                <a:latin typeface="Arial" pitchFamily="34" charset="0"/>
                <a:ea typeface="ＭＳ Ｐゴシック" pitchFamily="34" charset="-128"/>
              </a:defRPr>
            </a:lvl3pPr>
            <a:lvl4pPr marL="1614602" indent="-230657">
              <a:spcBef>
                <a:spcPct val="30000"/>
              </a:spcBef>
              <a:defRPr sz="1200">
                <a:solidFill>
                  <a:schemeClr val="tx1"/>
                </a:solidFill>
                <a:latin typeface="Arial" pitchFamily="34" charset="0"/>
                <a:ea typeface="ＭＳ Ｐゴシック" pitchFamily="34" charset="-128"/>
              </a:defRPr>
            </a:lvl4pPr>
            <a:lvl5pPr marL="2075917" indent="-230657">
              <a:spcBef>
                <a:spcPct val="30000"/>
              </a:spcBef>
              <a:defRPr sz="1200">
                <a:solidFill>
                  <a:schemeClr val="tx1"/>
                </a:solidFill>
                <a:latin typeface="Arial" pitchFamily="34" charset="0"/>
                <a:ea typeface="ＭＳ Ｐゴシック" pitchFamily="34" charset="-128"/>
              </a:defRPr>
            </a:lvl5pPr>
            <a:lvl6pPr marL="2537231" indent="-23065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98546" indent="-23065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59861" indent="-23065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921176" indent="-23065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DC291E63-A9B5-47D0-975E-5D800E2B2EC3}" type="slidenum">
              <a:rPr lang="de-DE" altLang="de-DE" smtClean="0">
                <a:cs typeface="Arial" pitchFamily="34" charset="0"/>
              </a:rPr>
              <a:pPr>
                <a:spcBef>
                  <a:spcPct val="0"/>
                </a:spcBef>
              </a:pPr>
              <a:t>1</a:t>
            </a:fld>
            <a:endParaRPr lang="de-DE" altLang="de-DE">
              <a:cs typeface="Arial" pitchFamily="34" charset="0"/>
            </a:endParaRPr>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xfrm>
            <a:off x="685801" y="4724956"/>
            <a:ext cx="5486400" cy="4476274"/>
          </a:xfrm>
          <a:solidFill>
            <a:srgbClr val="FFFFFF"/>
          </a:solidFill>
          <a:ln>
            <a:solidFill>
              <a:srgbClr val="000000"/>
            </a:solidFill>
            <a:miter lim="800000"/>
            <a:headEnd/>
            <a:tailEnd/>
          </a:ln>
        </p:spPr>
        <p:txBody>
          <a:bodyPr/>
          <a:lstStyle/>
          <a:p>
            <a:pPr eaLnBrk="1" hangingPunct="1"/>
            <a:endParaRPr lang="de-DE" altLang="de-DE">
              <a:latin typeface="Arial" pitchFamily="34" charset="0"/>
            </a:endParaRPr>
          </a:p>
        </p:txBody>
      </p:sp>
    </p:spTree>
    <p:extLst>
      <p:ext uri="{BB962C8B-B14F-4D97-AF65-F5344CB8AC3E}">
        <p14:creationId xmlns:p14="http://schemas.microsoft.com/office/powerpoint/2010/main" val="2774958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Neben Routinelabor</a:t>
            </a:r>
          </a:p>
        </p:txBody>
      </p:sp>
      <p:sp>
        <p:nvSpPr>
          <p:cNvPr id="4" name="Foliennummernplatzhalter 3"/>
          <p:cNvSpPr>
            <a:spLocks noGrp="1"/>
          </p:cNvSpPr>
          <p:nvPr>
            <p:ph type="sldNum" sz="quarter" idx="5"/>
          </p:nvPr>
        </p:nvSpPr>
        <p:spPr/>
        <p:txBody>
          <a:bodyPr/>
          <a:lstStyle/>
          <a:p>
            <a:pPr>
              <a:defRPr/>
            </a:pPr>
            <a:fld id="{8760211E-8D3C-4BEE-857A-1EA7F3943CDA}" type="slidenum">
              <a:rPr lang="de-DE" altLang="de-DE" smtClean="0"/>
              <a:pPr>
                <a:defRPr/>
              </a:pPr>
              <a:t>2</a:t>
            </a:fld>
            <a:endParaRPr lang="de-DE" altLang="de-DE"/>
          </a:p>
        </p:txBody>
      </p:sp>
    </p:spTree>
    <p:extLst>
      <p:ext uri="{BB962C8B-B14F-4D97-AF65-F5344CB8AC3E}">
        <p14:creationId xmlns:p14="http://schemas.microsoft.com/office/powerpoint/2010/main" val="1205215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Neben Routinelabor</a:t>
            </a:r>
          </a:p>
        </p:txBody>
      </p:sp>
      <p:sp>
        <p:nvSpPr>
          <p:cNvPr id="4" name="Foliennummernplatzhalter 3"/>
          <p:cNvSpPr>
            <a:spLocks noGrp="1"/>
          </p:cNvSpPr>
          <p:nvPr>
            <p:ph type="sldNum" sz="quarter" idx="5"/>
          </p:nvPr>
        </p:nvSpPr>
        <p:spPr/>
        <p:txBody>
          <a:bodyPr/>
          <a:lstStyle/>
          <a:p>
            <a:pPr>
              <a:defRPr/>
            </a:pPr>
            <a:fld id="{8760211E-8D3C-4BEE-857A-1EA7F3943CDA}" type="slidenum">
              <a:rPr lang="de-DE" altLang="de-DE" smtClean="0"/>
              <a:pPr>
                <a:defRPr/>
              </a:pPr>
              <a:t>3</a:t>
            </a:fld>
            <a:endParaRPr lang="de-DE" altLang="de-DE"/>
          </a:p>
        </p:txBody>
      </p:sp>
    </p:spTree>
    <p:extLst>
      <p:ext uri="{BB962C8B-B14F-4D97-AF65-F5344CB8AC3E}">
        <p14:creationId xmlns:p14="http://schemas.microsoft.com/office/powerpoint/2010/main" val="1896610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Neben Routinelabor</a:t>
            </a:r>
          </a:p>
        </p:txBody>
      </p:sp>
      <p:sp>
        <p:nvSpPr>
          <p:cNvPr id="4" name="Foliennummernplatzhalter 3"/>
          <p:cNvSpPr>
            <a:spLocks noGrp="1"/>
          </p:cNvSpPr>
          <p:nvPr>
            <p:ph type="sldNum" sz="quarter" idx="5"/>
          </p:nvPr>
        </p:nvSpPr>
        <p:spPr/>
        <p:txBody>
          <a:bodyPr/>
          <a:lstStyle/>
          <a:p>
            <a:pPr>
              <a:defRPr/>
            </a:pPr>
            <a:fld id="{8760211E-8D3C-4BEE-857A-1EA7F3943CDA}" type="slidenum">
              <a:rPr lang="de-DE" altLang="de-DE" smtClean="0"/>
              <a:pPr>
                <a:defRPr/>
              </a:pPr>
              <a:t>4</a:t>
            </a:fld>
            <a:endParaRPr lang="de-DE" altLang="de-DE"/>
          </a:p>
        </p:txBody>
      </p:sp>
    </p:spTree>
    <p:extLst>
      <p:ext uri="{BB962C8B-B14F-4D97-AF65-F5344CB8AC3E}">
        <p14:creationId xmlns:p14="http://schemas.microsoft.com/office/powerpoint/2010/main" val="2600188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 uri="{53640926-AAD7-44D8-BBD7-CCE9431645EC}">
              <a14:shadowObscured xmlns:a14="http://schemas.microsoft.com/office/drawing/2010/main" val="1"/>
            </a:ext>
          </a:extLst>
        </p:spPr>
      </p:sp>
      <p:sp>
        <p:nvSpPr>
          <p:cNvPr id="29699"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de-DE" altLang="de-DE">
                <a:latin typeface="Arial" panose="020B0604020202020204" pitchFamily="34" charset="0"/>
                <a:ea typeface="ＭＳ Ｐゴシック" panose="020B0600070205080204" pitchFamily="34" charset="-128"/>
              </a:rPr>
              <a:t>Biobanking Konzept ist noch nicht final, erhalten die Zentren später</a:t>
            </a:r>
          </a:p>
        </p:txBody>
      </p:sp>
    </p:spTree>
    <p:extLst>
      <p:ext uri="{BB962C8B-B14F-4D97-AF65-F5344CB8AC3E}">
        <p14:creationId xmlns:p14="http://schemas.microsoft.com/office/powerpoint/2010/main" val="4050442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Neben Routinelabor</a:t>
            </a:r>
          </a:p>
        </p:txBody>
      </p:sp>
      <p:sp>
        <p:nvSpPr>
          <p:cNvPr id="4" name="Foliennummernplatzhalter 3"/>
          <p:cNvSpPr>
            <a:spLocks noGrp="1"/>
          </p:cNvSpPr>
          <p:nvPr>
            <p:ph type="sldNum" sz="quarter" idx="5"/>
          </p:nvPr>
        </p:nvSpPr>
        <p:spPr/>
        <p:txBody>
          <a:bodyPr/>
          <a:lstStyle/>
          <a:p>
            <a:pPr>
              <a:defRPr/>
            </a:pPr>
            <a:fld id="{8760211E-8D3C-4BEE-857A-1EA7F3943CDA}" type="slidenum">
              <a:rPr lang="de-DE" altLang="de-DE" smtClean="0"/>
              <a:pPr>
                <a:defRPr/>
              </a:pPr>
              <a:t>8</a:t>
            </a:fld>
            <a:endParaRPr lang="de-DE" altLang="de-DE"/>
          </a:p>
        </p:txBody>
      </p:sp>
    </p:spTree>
    <p:extLst>
      <p:ext uri="{BB962C8B-B14F-4D97-AF65-F5344CB8AC3E}">
        <p14:creationId xmlns:p14="http://schemas.microsoft.com/office/powerpoint/2010/main" val="537742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Neben Routinelabor</a:t>
            </a:r>
          </a:p>
        </p:txBody>
      </p:sp>
      <p:sp>
        <p:nvSpPr>
          <p:cNvPr id="4" name="Foliennummernplatzhalter 3"/>
          <p:cNvSpPr>
            <a:spLocks noGrp="1"/>
          </p:cNvSpPr>
          <p:nvPr>
            <p:ph type="sldNum" sz="quarter" idx="5"/>
          </p:nvPr>
        </p:nvSpPr>
        <p:spPr/>
        <p:txBody>
          <a:bodyPr/>
          <a:lstStyle/>
          <a:p>
            <a:pPr>
              <a:defRPr/>
            </a:pPr>
            <a:fld id="{8760211E-8D3C-4BEE-857A-1EA7F3943CDA}" type="slidenum">
              <a:rPr lang="de-DE" altLang="de-DE" smtClean="0"/>
              <a:pPr>
                <a:defRPr/>
              </a:pPr>
              <a:t>9</a:t>
            </a:fld>
            <a:endParaRPr lang="de-DE" altLang="de-DE"/>
          </a:p>
        </p:txBody>
      </p:sp>
    </p:spTree>
    <p:extLst>
      <p:ext uri="{BB962C8B-B14F-4D97-AF65-F5344CB8AC3E}">
        <p14:creationId xmlns:p14="http://schemas.microsoft.com/office/powerpoint/2010/main" val="2898969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8760211E-8D3C-4BEE-857A-1EA7F3943CDA}" type="slidenum">
              <a:rPr lang="de-DE" altLang="de-DE" smtClean="0"/>
              <a:pPr>
                <a:defRPr/>
              </a:pPr>
              <a:t>10</a:t>
            </a:fld>
            <a:endParaRPr lang="de-DE" altLang="de-DE"/>
          </a:p>
        </p:txBody>
      </p:sp>
    </p:spTree>
    <p:extLst>
      <p:ext uri="{BB962C8B-B14F-4D97-AF65-F5344CB8AC3E}">
        <p14:creationId xmlns:p14="http://schemas.microsoft.com/office/powerpoint/2010/main" val="3648291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4" name="Bild 13" descr="TitelChart Fond mit Log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1763688" y="2276475"/>
            <a:ext cx="6885012" cy="1514475"/>
          </a:xfrm>
        </p:spPr>
        <p:txBody>
          <a:bodyPr anchor="ctr"/>
          <a:lstStyle>
            <a:lvl1pPr>
              <a:defRPr sz="2800">
                <a:solidFill>
                  <a:schemeClr val="bg1"/>
                </a:solidFill>
              </a:defRPr>
            </a:lvl1pPr>
          </a:lstStyle>
          <a:p>
            <a:pPr lvl="0"/>
            <a:r>
              <a:rPr lang="de-DE" noProof="0" dirty="0"/>
              <a:t>Mastertitelformat bearbeiten</a:t>
            </a:r>
          </a:p>
        </p:txBody>
      </p:sp>
      <p:sp>
        <p:nvSpPr>
          <p:cNvPr id="4099" name="Rectangle 3"/>
          <p:cNvSpPr>
            <a:spLocks noGrp="1" noChangeArrowheads="1"/>
          </p:cNvSpPr>
          <p:nvPr>
            <p:ph type="subTitle" idx="1"/>
          </p:nvPr>
        </p:nvSpPr>
        <p:spPr>
          <a:xfrm>
            <a:off x="1763688" y="3933825"/>
            <a:ext cx="6885012" cy="1223963"/>
          </a:xfrm>
        </p:spPr>
        <p:txBody>
          <a:bodyPr/>
          <a:lstStyle>
            <a:lvl1pPr>
              <a:defRPr sz="2400">
                <a:solidFill>
                  <a:srgbClr val="FFFFFF"/>
                </a:solidFill>
              </a:defRPr>
            </a:lvl1pPr>
          </a:lstStyle>
          <a:p>
            <a:pPr lvl="0"/>
            <a:r>
              <a:rPr lang="de-DE" noProof="0" dirty="0"/>
              <a:t>Master-Untertitelformat bearbeiten</a:t>
            </a:r>
          </a:p>
        </p:txBody>
      </p:sp>
    </p:spTree>
    <p:extLst>
      <p:ext uri="{BB962C8B-B14F-4D97-AF65-F5344CB8AC3E}">
        <p14:creationId xmlns:p14="http://schemas.microsoft.com/office/powerpoint/2010/main" val="3056028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39552" y="1600200"/>
            <a:ext cx="8107561" cy="838200"/>
          </a:xfrm>
        </p:spPr>
        <p:txBody>
          <a:bodyPr/>
          <a:lstStyle>
            <a:lvl1pPr>
              <a:defRPr>
                <a:solidFill>
                  <a:srgbClr val="B00032"/>
                </a:solidFill>
              </a:defRPr>
            </a:lvl1pPr>
          </a:lstStyle>
          <a:p>
            <a:r>
              <a:rPr lang="de-DE" dirty="0"/>
              <a:t>Mastertitelformat bearbeiten</a:t>
            </a:r>
          </a:p>
        </p:txBody>
      </p:sp>
      <p:sp>
        <p:nvSpPr>
          <p:cNvPr id="3" name="Inhaltsplatzhalter 2"/>
          <p:cNvSpPr>
            <a:spLocks noGrp="1"/>
          </p:cNvSpPr>
          <p:nvPr>
            <p:ph idx="1"/>
          </p:nvPr>
        </p:nvSpPr>
        <p:spPr>
          <a:xfrm>
            <a:off x="539552" y="2535238"/>
            <a:ext cx="8107561" cy="32416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Rectangle 4"/>
          <p:cNvSpPr>
            <a:spLocks noGrp="1" noChangeArrowheads="1"/>
          </p:cNvSpPr>
          <p:nvPr>
            <p:ph type="dt" sz="half" idx="14"/>
          </p:nvPr>
        </p:nvSpPr>
        <p:spPr/>
        <p:txBody>
          <a:bodyPr/>
          <a:lstStyle>
            <a:lvl1pPr>
              <a:defRPr>
                <a:solidFill>
                  <a:srgbClr val="FFFFFF"/>
                </a:solidFill>
              </a:defRPr>
            </a:lvl1pPr>
          </a:lstStyle>
          <a:p>
            <a:pPr>
              <a:defRPr/>
            </a:pPr>
            <a:r>
              <a:rPr lang="de-DE"/>
              <a:t>22.06.2020 (V1.0)</a:t>
            </a:r>
          </a:p>
        </p:txBody>
      </p:sp>
      <p:sp>
        <p:nvSpPr>
          <p:cNvPr id="7" name="Rectangle 6"/>
          <p:cNvSpPr>
            <a:spLocks noGrp="1" noChangeArrowheads="1"/>
          </p:cNvSpPr>
          <p:nvPr>
            <p:ph type="sldNum" sz="quarter" idx="16"/>
          </p:nvPr>
        </p:nvSpPr>
        <p:spPr/>
        <p:txBody>
          <a:bodyPr/>
          <a:lstStyle>
            <a:lvl1pPr>
              <a:defRPr/>
            </a:lvl1pPr>
          </a:lstStyle>
          <a:p>
            <a:pPr>
              <a:defRPr/>
            </a:pPr>
            <a:fld id="{523284D7-9F4E-4B9E-BB3D-FE7D7E796277}" type="slidenum">
              <a:rPr lang="de-DE" altLang="de-DE"/>
              <a:pPr>
                <a:defRPr/>
              </a:pPr>
              <a:t>‹Nr.›</a:t>
            </a:fld>
            <a:endParaRPr lang="de-DE" altLang="de-DE"/>
          </a:p>
        </p:txBody>
      </p:sp>
    </p:spTree>
    <p:extLst>
      <p:ext uri="{BB962C8B-B14F-4D97-AF65-F5344CB8AC3E}">
        <p14:creationId xmlns:p14="http://schemas.microsoft.com/office/powerpoint/2010/main" val="355386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39552" y="1600200"/>
            <a:ext cx="8107561" cy="838200"/>
          </a:xfrm>
        </p:spPr>
        <p:txBody>
          <a:bodyPr/>
          <a:lstStyle/>
          <a:p>
            <a:r>
              <a:rPr lang="de-DE"/>
              <a:t>Titelmasterformat durch Klicken bearbeiten</a:t>
            </a:r>
            <a:endParaRPr lang="de-DE" dirty="0"/>
          </a:p>
        </p:txBody>
      </p:sp>
      <p:sp>
        <p:nvSpPr>
          <p:cNvPr id="3" name="Inhaltsplatzhalter 2"/>
          <p:cNvSpPr>
            <a:spLocks noGrp="1"/>
          </p:cNvSpPr>
          <p:nvPr>
            <p:ph idx="1"/>
          </p:nvPr>
        </p:nvSpPr>
        <p:spPr>
          <a:xfrm>
            <a:off x="539552" y="2535238"/>
            <a:ext cx="8107561" cy="32416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Rectangle 4">
            <a:extLst>
              <a:ext uri="{FF2B5EF4-FFF2-40B4-BE49-F238E27FC236}">
                <a16:creationId xmlns:a16="http://schemas.microsoft.com/office/drawing/2014/main" id="{685AB1BA-C34A-244E-9883-94BF1F370F77}"/>
              </a:ext>
            </a:extLst>
          </p:cNvPr>
          <p:cNvSpPr>
            <a:spLocks noGrp="1" noChangeArrowheads="1"/>
          </p:cNvSpPr>
          <p:nvPr>
            <p:ph type="dt" sz="half" idx="10"/>
          </p:nvPr>
        </p:nvSpPr>
        <p:spPr/>
        <p:txBody>
          <a:bodyPr/>
          <a:lstStyle>
            <a:lvl1pPr>
              <a:defRPr>
                <a:solidFill>
                  <a:srgbClr val="FFFFFF"/>
                </a:solidFill>
              </a:defRPr>
            </a:lvl1pPr>
          </a:lstStyle>
          <a:p>
            <a:pPr>
              <a:defRPr/>
            </a:pPr>
            <a:r>
              <a:rPr lang="de-DE"/>
              <a:t>22.06.2020 (V1.0)</a:t>
            </a:r>
          </a:p>
        </p:txBody>
      </p:sp>
      <p:sp>
        <p:nvSpPr>
          <p:cNvPr id="6" name="Rectangle 6">
            <a:extLst>
              <a:ext uri="{FF2B5EF4-FFF2-40B4-BE49-F238E27FC236}">
                <a16:creationId xmlns:a16="http://schemas.microsoft.com/office/drawing/2014/main" id="{ABE6EE66-BDBF-FA45-B333-6426FE25A49A}"/>
              </a:ext>
            </a:extLst>
          </p:cNvPr>
          <p:cNvSpPr>
            <a:spLocks noGrp="1" noChangeArrowheads="1"/>
          </p:cNvSpPr>
          <p:nvPr>
            <p:ph type="sldNum" sz="quarter" idx="12"/>
          </p:nvPr>
        </p:nvSpPr>
        <p:spPr/>
        <p:txBody>
          <a:bodyPr/>
          <a:lstStyle>
            <a:lvl1pPr>
              <a:defRPr/>
            </a:lvl1pPr>
          </a:lstStyle>
          <a:p>
            <a:fld id="{B3DE2FFF-A3B8-4C82-AE37-97B6D92D4CC5}" type="slidenum">
              <a:rPr lang="de-DE" altLang="de-DE"/>
              <a:pPr/>
              <a:t>‹Nr.›</a:t>
            </a:fld>
            <a:endParaRPr lang="de-DE" altLang="de-DE"/>
          </a:p>
        </p:txBody>
      </p:sp>
    </p:spTree>
    <p:extLst>
      <p:ext uri="{BB962C8B-B14F-4D97-AF65-F5344CB8AC3E}">
        <p14:creationId xmlns:p14="http://schemas.microsoft.com/office/powerpoint/2010/main" val="4267121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Bild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392863"/>
            <a:ext cx="9144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Gerade Verbindung 11"/>
          <p:cNvCxnSpPr/>
          <p:nvPr/>
        </p:nvCxnSpPr>
        <p:spPr>
          <a:xfrm>
            <a:off x="0" y="1206500"/>
            <a:ext cx="9144000" cy="1588"/>
          </a:xfrm>
          <a:prstGeom prst="line">
            <a:avLst/>
          </a:prstGeom>
          <a:ln w="9525" cap="flat" cmpd="sng" algn="ctr">
            <a:solidFill>
              <a:srgbClr val="A5043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28" name="Rectangle 2"/>
          <p:cNvSpPr>
            <a:spLocks noGrp="1" noChangeArrowheads="1"/>
          </p:cNvSpPr>
          <p:nvPr>
            <p:ph type="title"/>
          </p:nvPr>
        </p:nvSpPr>
        <p:spPr bwMode="auto">
          <a:xfrm>
            <a:off x="468313" y="1600200"/>
            <a:ext cx="50403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Mastertitelformat bearbeiten</a:t>
            </a:r>
          </a:p>
        </p:txBody>
      </p:sp>
      <p:sp>
        <p:nvSpPr>
          <p:cNvPr id="1029" name="Rectangle 3"/>
          <p:cNvSpPr>
            <a:spLocks noGrp="1" noChangeArrowheads="1"/>
          </p:cNvSpPr>
          <p:nvPr>
            <p:ph type="body" idx="1"/>
          </p:nvPr>
        </p:nvSpPr>
        <p:spPr bwMode="auto">
          <a:xfrm>
            <a:off x="468313" y="2535238"/>
            <a:ext cx="5040312"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076" name="Rectangle 4"/>
          <p:cNvSpPr>
            <a:spLocks noGrp="1" noChangeArrowheads="1"/>
          </p:cNvSpPr>
          <p:nvPr>
            <p:ph type="dt" sz="half" idx="2"/>
          </p:nvPr>
        </p:nvSpPr>
        <p:spPr bwMode="auto">
          <a:xfrm>
            <a:off x="468313" y="6473825"/>
            <a:ext cx="979487" cy="33972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000">
                <a:solidFill>
                  <a:schemeClr val="bg1"/>
                </a:solidFill>
                <a:latin typeface="Arial" charset="0"/>
                <a:ea typeface="ＭＳ Ｐゴシック" charset="0"/>
                <a:cs typeface="ＭＳ Ｐゴシック" charset="0"/>
              </a:defRPr>
            </a:lvl1pPr>
          </a:lstStyle>
          <a:p>
            <a:pPr>
              <a:defRPr/>
            </a:pPr>
            <a:r>
              <a:rPr lang="de-DE"/>
              <a:t>22.06.2020 (V1.0)</a:t>
            </a:r>
          </a:p>
        </p:txBody>
      </p:sp>
      <p:sp>
        <p:nvSpPr>
          <p:cNvPr id="3078" name="Rectangle 6"/>
          <p:cNvSpPr>
            <a:spLocks noGrp="1" noChangeArrowheads="1"/>
          </p:cNvSpPr>
          <p:nvPr>
            <p:ph type="sldNum" sz="quarter" idx="4"/>
          </p:nvPr>
        </p:nvSpPr>
        <p:spPr bwMode="auto">
          <a:xfrm>
            <a:off x="7667625" y="6473825"/>
            <a:ext cx="1081088" cy="33972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defRPr>
            </a:lvl1pPr>
          </a:lstStyle>
          <a:p>
            <a:pPr>
              <a:defRPr/>
            </a:pPr>
            <a:fld id="{4F88D1F5-EEB5-4F6E-AE53-49F3FB363114}" type="slidenum">
              <a:rPr lang="de-DE" altLang="de-DE"/>
              <a:pPr>
                <a:defRPr/>
              </a:pPr>
              <a:t>‹Nr.›</a:t>
            </a:fld>
            <a:endParaRPr lang="de-DE" altLang="de-DE"/>
          </a:p>
        </p:txBody>
      </p:sp>
      <p:pic>
        <p:nvPicPr>
          <p:cNvPr id="1033" name="Grafik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12738"/>
            <a:ext cx="29813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03" r:id="rId1"/>
    <p:sldLayoutId id="2147484507" r:id="rId2"/>
    <p:sldLayoutId id="2147484508" r:id="rId3"/>
  </p:sldLayoutIdLst>
  <p:hf hdr="0" ftr="0"/>
  <p:txStyles>
    <p:titleStyle>
      <a:lvl1pPr algn="l" rtl="0" eaLnBrk="0" fontAlgn="base" hangingPunct="0">
        <a:spcBef>
          <a:spcPct val="0"/>
        </a:spcBef>
        <a:spcAft>
          <a:spcPct val="0"/>
        </a:spcAft>
        <a:defRPr sz="2000">
          <a:solidFill>
            <a:schemeClr val="accent1"/>
          </a:solidFill>
          <a:latin typeface="+mj-lt"/>
          <a:ea typeface="ＭＳ Ｐゴシック" panose="020B0600070205080204" pitchFamily="34" charset="-128"/>
          <a:cs typeface="ＭＳ Ｐゴシック" charset="0"/>
        </a:defRPr>
      </a:lvl1pPr>
      <a:lvl2pPr algn="l" rtl="0" eaLnBrk="0" fontAlgn="base" hangingPunct="0">
        <a:spcBef>
          <a:spcPct val="0"/>
        </a:spcBef>
        <a:spcAft>
          <a:spcPct val="0"/>
        </a:spcAft>
        <a:defRPr sz="2000">
          <a:solidFill>
            <a:schemeClr val="accent1"/>
          </a:solidFill>
          <a:latin typeface="Calibri" charset="0"/>
          <a:ea typeface="ＭＳ Ｐゴシック" panose="020B0600070205080204" pitchFamily="34" charset="-128"/>
          <a:cs typeface="ＭＳ Ｐゴシック" charset="0"/>
        </a:defRPr>
      </a:lvl2pPr>
      <a:lvl3pPr algn="l" rtl="0" eaLnBrk="0" fontAlgn="base" hangingPunct="0">
        <a:spcBef>
          <a:spcPct val="0"/>
        </a:spcBef>
        <a:spcAft>
          <a:spcPct val="0"/>
        </a:spcAft>
        <a:defRPr sz="2000">
          <a:solidFill>
            <a:schemeClr val="accent1"/>
          </a:solidFill>
          <a:latin typeface="Calibri" charset="0"/>
          <a:ea typeface="ＭＳ Ｐゴシック" panose="020B0600070205080204" pitchFamily="34" charset="-128"/>
          <a:cs typeface="ＭＳ Ｐゴシック" charset="0"/>
        </a:defRPr>
      </a:lvl3pPr>
      <a:lvl4pPr algn="l" rtl="0" eaLnBrk="0" fontAlgn="base" hangingPunct="0">
        <a:spcBef>
          <a:spcPct val="0"/>
        </a:spcBef>
        <a:spcAft>
          <a:spcPct val="0"/>
        </a:spcAft>
        <a:defRPr sz="2000">
          <a:solidFill>
            <a:schemeClr val="accent1"/>
          </a:solidFill>
          <a:latin typeface="Calibri" charset="0"/>
          <a:ea typeface="ＭＳ Ｐゴシック" panose="020B0600070205080204" pitchFamily="34" charset="-128"/>
          <a:cs typeface="ＭＳ Ｐゴシック" charset="0"/>
        </a:defRPr>
      </a:lvl4pPr>
      <a:lvl5pPr algn="l" rtl="0" eaLnBrk="0" fontAlgn="base" hangingPunct="0">
        <a:spcBef>
          <a:spcPct val="0"/>
        </a:spcBef>
        <a:spcAft>
          <a:spcPct val="0"/>
        </a:spcAft>
        <a:defRPr sz="2000">
          <a:solidFill>
            <a:schemeClr val="accent1"/>
          </a:solidFill>
          <a:latin typeface="Calibri" charset="0"/>
          <a:ea typeface="ＭＳ Ｐゴシック" panose="020B0600070205080204" pitchFamily="34" charset="-128"/>
          <a:cs typeface="ＭＳ Ｐゴシック" charset="0"/>
        </a:defRPr>
      </a:lvl5pPr>
      <a:lvl6pPr marL="457200" algn="l" rtl="0" fontAlgn="base">
        <a:spcBef>
          <a:spcPct val="0"/>
        </a:spcBef>
        <a:spcAft>
          <a:spcPct val="0"/>
        </a:spcAft>
        <a:defRPr sz="2400">
          <a:solidFill>
            <a:schemeClr val="tx1"/>
          </a:solidFill>
          <a:latin typeface="Arial" charset="0"/>
          <a:ea typeface="ＭＳ Ｐゴシック" charset="0"/>
        </a:defRPr>
      </a:lvl6pPr>
      <a:lvl7pPr marL="914400" algn="l" rtl="0" fontAlgn="base">
        <a:spcBef>
          <a:spcPct val="0"/>
        </a:spcBef>
        <a:spcAft>
          <a:spcPct val="0"/>
        </a:spcAft>
        <a:defRPr sz="2400">
          <a:solidFill>
            <a:schemeClr val="tx1"/>
          </a:solidFill>
          <a:latin typeface="Arial" charset="0"/>
          <a:ea typeface="ＭＳ Ｐゴシック" charset="0"/>
        </a:defRPr>
      </a:lvl7pPr>
      <a:lvl8pPr marL="1371600" algn="l" rtl="0" fontAlgn="base">
        <a:spcBef>
          <a:spcPct val="0"/>
        </a:spcBef>
        <a:spcAft>
          <a:spcPct val="0"/>
        </a:spcAft>
        <a:defRPr sz="2400">
          <a:solidFill>
            <a:schemeClr val="tx1"/>
          </a:solidFill>
          <a:latin typeface="Arial" charset="0"/>
          <a:ea typeface="ＭＳ Ｐゴシック" charset="0"/>
        </a:defRPr>
      </a:lvl8pPr>
      <a:lvl9pPr marL="1828800" algn="l" rtl="0" fontAlgn="base">
        <a:spcBef>
          <a:spcPct val="0"/>
        </a:spcBef>
        <a:spcAft>
          <a:spcPct val="0"/>
        </a:spcAft>
        <a:defRPr sz="2400">
          <a:solidFill>
            <a:schemeClr val="tx1"/>
          </a:solidFill>
          <a:latin typeface="Arial" charset="0"/>
          <a:ea typeface="ＭＳ Ｐゴシック" charset="0"/>
        </a:defRPr>
      </a:lvl9pPr>
    </p:titleStyle>
    <p:bodyStyle>
      <a:lvl1pPr marL="342900" indent="-342900" algn="l" rtl="0" eaLnBrk="0" fontAlgn="base" hangingPunct="0">
        <a:spcBef>
          <a:spcPct val="20000"/>
        </a:spcBef>
        <a:spcAft>
          <a:spcPct val="0"/>
        </a:spcAft>
        <a:defRPr sz="1600">
          <a:solidFill>
            <a:schemeClr val="tx1"/>
          </a:solidFill>
          <a:latin typeface="+mn-lt"/>
          <a:ea typeface="ＭＳ Ｐゴシック" panose="020B0600070205080204" pitchFamily="34" charset="-128"/>
          <a:cs typeface="ＭＳ Ｐゴシック" charset="0"/>
        </a:defRPr>
      </a:lvl1pPr>
      <a:lvl2pPr marL="541338" indent="-350838" algn="l" rtl="0" eaLnBrk="0" fontAlgn="base" hangingPunct="0">
        <a:spcBef>
          <a:spcPct val="20000"/>
        </a:spcBef>
        <a:spcAft>
          <a:spcPct val="0"/>
        </a:spcAft>
        <a:buClr>
          <a:schemeClr val="accent1"/>
        </a:buClr>
        <a:buFont typeface="Lucida Grande"/>
        <a:buChar char="▶"/>
        <a:defRPr sz="1600">
          <a:solidFill>
            <a:schemeClr val="tx1"/>
          </a:solidFill>
          <a:latin typeface="+mn-lt"/>
          <a:ea typeface="ＭＳ Ｐゴシック" panose="020B0600070205080204" pitchFamily="34" charset="-128"/>
        </a:defRPr>
      </a:lvl2pPr>
      <a:lvl3pPr marL="804863" indent="-236538" algn="l" rtl="0" eaLnBrk="0" fontAlgn="base" hangingPunct="0">
        <a:spcBef>
          <a:spcPct val="20000"/>
        </a:spcBef>
        <a:spcAft>
          <a:spcPct val="0"/>
        </a:spcAft>
        <a:buClr>
          <a:schemeClr val="accent1"/>
        </a:buClr>
        <a:buFont typeface="Lucida Grande"/>
        <a:buChar char="▶"/>
        <a:defRPr sz="1600">
          <a:solidFill>
            <a:schemeClr val="tx1"/>
          </a:solidFill>
          <a:latin typeface="+mn-lt"/>
          <a:ea typeface="ＭＳ Ｐゴシック" panose="020B0600070205080204" pitchFamily="34" charset="-128"/>
        </a:defRPr>
      </a:lvl3pPr>
      <a:lvl4pPr marL="982663" indent="-1778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1439863" indent="-271463" algn="l" rtl="0" eaLnBrk="0" fontAlgn="base" hangingPunct="0">
        <a:spcBef>
          <a:spcPct val="20000"/>
        </a:spcBef>
        <a:spcAft>
          <a:spcPct val="0"/>
        </a:spcAft>
        <a:defRPr sz="1600">
          <a:solidFill>
            <a:schemeClr val="tx1"/>
          </a:solidFill>
          <a:latin typeface="+mn-lt"/>
          <a:ea typeface="ＭＳ Ｐゴシック" panose="020B0600070205080204" pitchFamily="34" charset="-128"/>
        </a:defRPr>
      </a:lvl5pPr>
      <a:lvl6pPr marL="2039938" indent="-228600" algn="l" rtl="0" fontAlgn="base">
        <a:spcBef>
          <a:spcPct val="20000"/>
        </a:spcBef>
        <a:spcAft>
          <a:spcPct val="0"/>
        </a:spcAft>
        <a:defRPr sz="1600">
          <a:solidFill>
            <a:schemeClr val="tx1"/>
          </a:solidFill>
          <a:latin typeface="+mn-lt"/>
          <a:ea typeface="+mn-ea"/>
        </a:defRPr>
      </a:lvl6pPr>
      <a:lvl7pPr marL="2497138" indent="-228600" algn="l" rtl="0" fontAlgn="base">
        <a:spcBef>
          <a:spcPct val="20000"/>
        </a:spcBef>
        <a:spcAft>
          <a:spcPct val="0"/>
        </a:spcAft>
        <a:defRPr sz="1600">
          <a:solidFill>
            <a:schemeClr val="tx1"/>
          </a:solidFill>
          <a:latin typeface="+mn-lt"/>
          <a:ea typeface="+mn-ea"/>
        </a:defRPr>
      </a:lvl7pPr>
      <a:lvl8pPr marL="2954338" indent="-228600" algn="l" rtl="0" fontAlgn="base">
        <a:spcBef>
          <a:spcPct val="20000"/>
        </a:spcBef>
        <a:spcAft>
          <a:spcPct val="0"/>
        </a:spcAft>
        <a:defRPr sz="1600">
          <a:solidFill>
            <a:schemeClr val="tx1"/>
          </a:solidFill>
          <a:latin typeface="+mn-lt"/>
          <a:ea typeface="+mn-ea"/>
        </a:defRPr>
      </a:lvl8pPr>
      <a:lvl9pPr marL="3411538" indent="-228600" algn="l" rtl="0" fontAlgn="base">
        <a:spcBef>
          <a:spcPct val="20000"/>
        </a:spcBef>
        <a:spcAft>
          <a:spcPct val="0"/>
        </a:spcAft>
        <a:defRPr sz="16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dzhk.de/das-dzhk/klinische-dzhk-studien/4-biobanking-lims/" TargetMode="External"/><Relationship Id="rId2" Type="http://schemas.openxmlformats.org/officeDocument/2006/relationships/hyperlink" Target="https://dzhk.de/das-dzhk/klinische-dzhk-studien/3-wissenschaftliche-infrastruktur-des-dzhk" TargetMode="External"/><Relationship Id="rId1" Type="http://schemas.openxmlformats.org/officeDocument/2006/relationships/slideLayout" Target="../slideLayouts/slideLayout3.xml"/><Relationship Id="rId5" Type="http://schemas.openxmlformats.org/officeDocument/2006/relationships/hyperlink" Target="https://dzhk.de/das-dzhk/klinische-dzhk-studien/3-wissenschaftliche-infrastruktur-des-dzhk/unabhaengige-treuhandstelle/" TargetMode="External"/><Relationship Id="rId4" Type="http://schemas.openxmlformats.org/officeDocument/2006/relationships/hyperlink" Target="https://dzhk.de/forschung/ressourcen/sop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cid:image001.png@01D543A7.31CF3440" TargetMode="External"/><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cid:image007.png@01D543AB.5E5476C0" TargetMode="External"/><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mailto:ivonne.wallrabenstein@dzhk.de" TargetMode="External"/><Relationship Id="rId2" Type="http://schemas.openxmlformats.org/officeDocument/2006/relationships/hyperlink" Target="mailto:christian.schaefer@med.uni-greifswald.de" TargetMode="External"/><Relationship Id="rId1" Type="http://schemas.openxmlformats.org/officeDocument/2006/relationships/slideLayout" Target="../slideLayouts/slideLayout3.xml"/><Relationship Id="rId4" Type="http://schemas.openxmlformats.org/officeDocument/2006/relationships/hyperlink" Target="mailto:biobanking@dzhk.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99381" y="3284984"/>
            <a:ext cx="6884987" cy="1514475"/>
          </a:xfrm>
        </p:spPr>
        <p:txBody>
          <a:bodyPr/>
          <a:lstStyle/>
          <a:p>
            <a:pPr algn="ctr" eaLnBrk="1" hangingPunct="1"/>
            <a:r>
              <a:rPr lang="de-DE" altLang="de-DE" sz="3200" b="1" dirty="0"/>
              <a:t>DZHK Biobanking </a:t>
            </a:r>
            <a:br>
              <a:rPr lang="de-DE" altLang="de-DE" sz="3200" b="1" dirty="0"/>
            </a:br>
            <a:r>
              <a:rPr lang="de-DE" altLang="de-DE" sz="3200" b="1" dirty="0"/>
              <a:t>DZHK Clinical Study Units</a:t>
            </a:r>
            <a:endParaRPr lang="de-DE" altLang="de-DE" sz="2400" dirty="0"/>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txBox="1">
            <a:spLocks noGrp="1"/>
          </p:cNvSpPr>
          <p:nvPr/>
        </p:nvSpPr>
        <p:spPr bwMode="auto">
          <a:xfrm>
            <a:off x="7667625" y="6473825"/>
            <a:ext cx="1081088" cy="339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CAEB1405-C71A-4A4C-84A2-1D00C8FB64FE}" type="slidenum">
              <a:rPr lang="de-DE" altLang="de-DE" sz="1000" smtClean="0">
                <a:solidFill>
                  <a:srgbClr val="FFFFFF"/>
                </a:solidFill>
              </a:rPr>
              <a:pPr algn="r" eaLnBrk="1" hangingPunct="1">
                <a:defRPr/>
              </a:pPr>
              <a:t>10</a:t>
            </a:fld>
            <a:endParaRPr lang="de-DE" altLang="de-DE" sz="1000">
              <a:solidFill>
                <a:srgbClr val="FFFFFF"/>
              </a:solidFill>
            </a:endParaRPr>
          </a:p>
        </p:txBody>
      </p:sp>
      <p:sp>
        <p:nvSpPr>
          <p:cNvPr id="15365" name="Text Box 73"/>
          <p:cNvSpPr txBox="1">
            <a:spLocks noChangeArrowheads="1"/>
          </p:cNvSpPr>
          <p:nvPr/>
        </p:nvSpPr>
        <p:spPr bwMode="auto">
          <a:xfrm>
            <a:off x="27624" y="1268760"/>
            <a:ext cx="4393059"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de-DE" altLang="de-DE" dirty="0">
                <a:solidFill>
                  <a:srgbClr val="B00032"/>
                </a:solidFill>
                <a:latin typeface="+mn-lt"/>
              </a:rPr>
              <a:t>Voraussetzungen zum Biobanking</a:t>
            </a:r>
          </a:p>
        </p:txBody>
      </p:sp>
      <p:sp>
        <p:nvSpPr>
          <p:cNvPr id="3" name="Textfeld 2"/>
          <p:cNvSpPr txBox="1"/>
          <p:nvPr/>
        </p:nvSpPr>
        <p:spPr>
          <a:xfrm>
            <a:off x="107505" y="1628800"/>
            <a:ext cx="9073007" cy="4811189"/>
          </a:xfrm>
          <a:prstGeom prst="rect">
            <a:avLst/>
          </a:prstGeom>
          <a:noFill/>
        </p:spPr>
        <p:txBody>
          <a:bodyPr wrap="square">
            <a:spAutoFit/>
          </a:bodyPr>
          <a:lstStyle/>
          <a:p>
            <a:pPr>
              <a:lnSpc>
                <a:spcPct val="114000"/>
              </a:lnSpc>
              <a:defRPr/>
            </a:pPr>
            <a:r>
              <a:rPr lang="de-DE" sz="1800" b="1" dirty="0">
                <a:latin typeface="+mn-lt"/>
              </a:rPr>
              <a:t>Studienzentrale</a:t>
            </a:r>
          </a:p>
          <a:p>
            <a:pPr marL="342900" indent="-342900">
              <a:lnSpc>
                <a:spcPct val="114000"/>
              </a:lnSpc>
              <a:buFont typeface="Arial" panose="020B0604020202020204" pitchFamily="34" charset="0"/>
              <a:buChar char="•"/>
              <a:defRPr/>
            </a:pPr>
            <a:r>
              <a:rPr lang="de-DE" sz="1800" dirty="0">
                <a:latin typeface="+mn-lt"/>
              </a:rPr>
              <a:t>Aktivierung des Studienzentrums ist erfolgt.</a:t>
            </a:r>
          </a:p>
          <a:p>
            <a:pPr marL="342900" indent="-342900">
              <a:lnSpc>
                <a:spcPct val="114000"/>
              </a:lnSpc>
              <a:buFont typeface="Arial" panose="020B0604020202020204" pitchFamily="34" charset="0"/>
              <a:buChar char="•"/>
              <a:defRPr/>
            </a:pPr>
            <a:r>
              <a:rPr lang="de-DE" sz="1800" dirty="0">
                <a:latin typeface="+mn-lt"/>
              </a:rPr>
              <a:t>Autorisierung lokaler Personen (lokaler Studienleiter/-arzt, Study Nurse…) ist erfolgt.</a:t>
            </a:r>
          </a:p>
          <a:p>
            <a:pPr marL="342900" indent="-342900">
              <a:lnSpc>
                <a:spcPct val="114000"/>
              </a:lnSpc>
              <a:buFont typeface="Arial" panose="020B0604020202020204" pitchFamily="34" charset="0"/>
              <a:buChar char="•"/>
              <a:defRPr/>
            </a:pPr>
            <a:r>
              <a:rPr lang="de-DE" sz="1800" dirty="0">
                <a:latin typeface="+mn-lt"/>
              </a:rPr>
              <a:t>Abnahme des Biobanking per Protokoll ist erfolgt.</a:t>
            </a:r>
          </a:p>
          <a:p>
            <a:pPr marL="342900" indent="-342900">
              <a:lnSpc>
                <a:spcPct val="114000"/>
              </a:lnSpc>
              <a:buFont typeface="Arial" panose="020B0604020202020204" pitchFamily="34" charset="0"/>
              <a:buChar char="•"/>
              <a:defRPr/>
            </a:pPr>
            <a:r>
              <a:rPr lang="de-DE" sz="1800" dirty="0">
                <a:latin typeface="+mn-lt"/>
              </a:rPr>
              <a:t>Versand Studien-spezifischer Leitfaden zum Probenhandling sowie DZHK SOPs und Leitfäden an alle rekrutierenden Studienzentren ist erfolgt. </a:t>
            </a:r>
          </a:p>
          <a:p>
            <a:pPr>
              <a:lnSpc>
                <a:spcPct val="114000"/>
              </a:lnSpc>
              <a:defRPr/>
            </a:pPr>
            <a:r>
              <a:rPr lang="de-DE" sz="1800" b="1" dirty="0">
                <a:latin typeface="+mn-lt"/>
              </a:rPr>
              <a:t>Studienzentrum</a:t>
            </a:r>
            <a:endParaRPr lang="de-DE" sz="1800" dirty="0">
              <a:latin typeface="+mn-lt"/>
            </a:endParaRPr>
          </a:p>
          <a:p>
            <a:pPr marL="342900" indent="-342900">
              <a:lnSpc>
                <a:spcPct val="114000"/>
              </a:lnSpc>
              <a:buFont typeface="Arial" panose="020B0604020202020204" pitchFamily="34" charset="0"/>
              <a:buChar char="•"/>
              <a:defRPr/>
            </a:pPr>
            <a:r>
              <a:rPr lang="de-DE" sz="1800" dirty="0">
                <a:latin typeface="+mn-lt"/>
              </a:rPr>
              <a:t>Prüfen, ob das Ethikvotum zum Biobanking vorliegt.</a:t>
            </a:r>
          </a:p>
          <a:p>
            <a:pPr marL="342900" indent="-342900">
              <a:lnSpc>
                <a:spcPct val="114000"/>
              </a:lnSpc>
              <a:buFont typeface="Arial" panose="020B0604020202020204" pitchFamily="34" charset="0"/>
              <a:buChar char="•"/>
              <a:defRPr/>
            </a:pPr>
            <a:r>
              <a:rPr lang="de-DE" sz="1800" dirty="0">
                <a:latin typeface="+mn-lt"/>
              </a:rPr>
              <a:t>Nutzerantrag für IT-Infrastruktur mit Unterschrift einer lokal autorisierten Person ist gestellt.</a:t>
            </a:r>
          </a:p>
          <a:p>
            <a:pPr marL="342900" indent="-342900">
              <a:lnSpc>
                <a:spcPct val="114000"/>
              </a:lnSpc>
              <a:buFont typeface="Arial" panose="020B0604020202020204" pitchFamily="34" charset="0"/>
              <a:buChar char="•"/>
              <a:defRPr/>
            </a:pPr>
            <a:r>
              <a:rPr lang="de-DE" sz="1800" dirty="0">
                <a:latin typeface="+mn-lt"/>
              </a:rPr>
              <a:t>Aufklärung des Patienten durch Studienarzt ist erfolgt.</a:t>
            </a:r>
          </a:p>
          <a:p>
            <a:pPr marL="342900" indent="-342900">
              <a:lnSpc>
                <a:spcPct val="114000"/>
              </a:lnSpc>
              <a:buFont typeface="Arial" panose="020B0604020202020204" pitchFamily="34" charset="0"/>
              <a:buChar char="•"/>
              <a:defRPr/>
            </a:pPr>
            <a:r>
              <a:rPr lang="de-DE" sz="1800" dirty="0">
                <a:latin typeface="+mn-lt"/>
              </a:rPr>
              <a:t>Die</a:t>
            </a:r>
            <a:r>
              <a:rPr lang="de-DE" sz="1800" dirty="0">
                <a:latin typeface="+mn-lt"/>
                <a:sym typeface="Wingdings"/>
              </a:rPr>
              <a:t> unterschriebene Einwilligung zur Studie und DZHK-Biobanking ist vorhanden.</a:t>
            </a:r>
            <a:endParaRPr lang="de-DE" sz="1800" dirty="0">
              <a:latin typeface="+mn-lt"/>
            </a:endParaRPr>
          </a:p>
          <a:p>
            <a:pPr marL="342900" indent="-342900">
              <a:lnSpc>
                <a:spcPct val="114000"/>
              </a:lnSpc>
              <a:buFont typeface="Arial" panose="020B0604020202020204" pitchFamily="34" charset="0"/>
              <a:buChar char="•"/>
              <a:defRPr/>
            </a:pPr>
            <a:r>
              <a:rPr lang="de-DE" sz="1800" dirty="0">
                <a:latin typeface="+mn-lt"/>
              </a:rPr>
              <a:t>Das Biobanking Pseudonym (LIMSPSN) liegt als Barcode-Ausdruck aus </a:t>
            </a:r>
            <a:r>
              <a:rPr lang="de-DE" sz="1800" dirty="0" err="1">
                <a:latin typeface="+mn-lt"/>
              </a:rPr>
              <a:t>secuTrail</a:t>
            </a:r>
            <a:r>
              <a:rPr lang="de-DE" sz="1800" dirty="0">
                <a:latin typeface="+mn-lt"/>
              </a:rPr>
              <a:t> vor.</a:t>
            </a:r>
          </a:p>
          <a:p>
            <a:pPr marL="342900" indent="-342900">
              <a:lnSpc>
                <a:spcPct val="114000"/>
              </a:lnSpc>
              <a:buFont typeface="Arial" panose="020B0604020202020204" pitchFamily="34" charset="0"/>
              <a:buChar char="•"/>
              <a:defRPr/>
            </a:pPr>
            <a:r>
              <a:rPr lang="de-DE" sz="1800" dirty="0">
                <a:latin typeface="+mn-lt"/>
              </a:rPr>
              <a:t>Die nötigen Biobanking-Abnahmesets sind im Zentrum vorhanden (in externen Studienzentren ggf. Lieferzeit von ca. 3-4 Wochen der Sets vom IKCL aus Greifswald beachten).</a:t>
            </a:r>
          </a:p>
        </p:txBody>
      </p:sp>
      <p:sp>
        <p:nvSpPr>
          <p:cNvPr id="7" name="Text Box 73">
            <a:extLst>
              <a:ext uri="{FF2B5EF4-FFF2-40B4-BE49-F238E27FC236}">
                <a16:creationId xmlns:a16="http://schemas.microsoft.com/office/drawing/2014/main" id="{BA880402-3554-4ACE-9293-9A19CD20046D}"/>
              </a:ext>
            </a:extLst>
          </p:cNvPr>
          <p:cNvSpPr txBox="1">
            <a:spLocks noChangeArrowheads="1"/>
          </p:cNvSpPr>
          <p:nvPr/>
        </p:nvSpPr>
        <p:spPr bwMode="auto">
          <a:xfrm>
            <a:off x="4788024" y="188640"/>
            <a:ext cx="81369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ts val="0"/>
              </a:spcBef>
            </a:pPr>
            <a:r>
              <a:rPr lang="de-DE" altLang="de-DE" dirty="0">
                <a:solidFill>
                  <a:srgbClr val="B00032"/>
                </a:solidFill>
                <a:latin typeface="+mn-lt"/>
              </a:rPr>
              <a:t>DZHK Biobanking – </a:t>
            </a:r>
          </a:p>
          <a:p>
            <a:pPr>
              <a:spcBef>
                <a:spcPts val="0"/>
              </a:spcBef>
            </a:pPr>
            <a:r>
              <a:rPr lang="de-DE" altLang="de-DE" dirty="0">
                <a:solidFill>
                  <a:srgbClr val="B00032"/>
                </a:solidFill>
                <a:latin typeface="+mn-lt"/>
              </a:rPr>
              <a:t>Zusammenfassung</a:t>
            </a:r>
            <a:r>
              <a:rPr lang="de-DE" altLang="de-DE" dirty="0">
                <a:solidFill>
                  <a:srgbClr val="B00032"/>
                </a:solidFill>
              </a:rPr>
              <a:t> </a:t>
            </a:r>
            <a:r>
              <a:rPr lang="de-DE" altLang="de-DE" dirty="0">
                <a:solidFill>
                  <a:srgbClr val="B00032"/>
                </a:solidFill>
                <a:latin typeface="+mn-lt"/>
              </a:rPr>
              <a:t>(1/3)</a:t>
            </a:r>
          </a:p>
        </p:txBody>
      </p:sp>
      <p:sp>
        <p:nvSpPr>
          <p:cNvPr id="2" name="Foliennummernplatzhalter 1">
            <a:extLst>
              <a:ext uri="{FF2B5EF4-FFF2-40B4-BE49-F238E27FC236}">
                <a16:creationId xmlns:a16="http://schemas.microsoft.com/office/drawing/2014/main" id="{F4A74F5F-2E50-4B3C-A068-612A218D9271}"/>
              </a:ext>
            </a:extLst>
          </p:cNvPr>
          <p:cNvSpPr>
            <a:spLocks noGrp="1"/>
          </p:cNvSpPr>
          <p:nvPr>
            <p:ph type="sldNum" sz="quarter" idx="12"/>
          </p:nvPr>
        </p:nvSpPr>
        <p:spPr/>
        <p:txBody>
          <a:bodyPr/>
          <a:lstStyle/>
          <a:p>
            <a:fld id="{B3DE2FFF-A3B8-4C82-AE37-97B6D92D4CC5}" type="slidenum">
              <a:rPr lang="de-DE" altLang="de-DE" smtClean="0"/>
              <a:pPr/>
              <a:t>10</a:t>
            </a:fld>
            <a:endParaRPr lang="de-DE" altLang="de-DE"/>
          </a:p>
        </p:txBody>
      </p:sp>
      <p:sp>
        <p:nvSpPr>
          <p:cNvPr id="5" name="Datumsplatzhalter 4">
            <a:extLst>
              <a:ext uri="{FF2B5EF4-FFF2-40B4-BE49-F238E27FC236}">
                <a16:creationId xmlns:a16="http://schemas.microsoft.com/office/drawing/2014/main" id="{E1AD2F4D-BC91-487A-BAB7-226730FBE9D0}"/>
              </a:ext>
            </a:extLst>
          </p:cNvPr>
          <p:cNvSpPr>
            <a:spLocks noGrp="1"/>
          </p:cNvSpPr>
          <p:nvPr>
            <p:ph type="dt" sz="half" idx="10"/>
          </p:nvPr>
        </p:nvSpPr>
        <p:spPr/>
        <p:txBody>
          <a:bodyPr/>
          <a:lstStyle/>
          <a:p>
            <a:pPr>
              <a:defRPr/>
            </a:pPr>
            <a:r>
              <a:rPr lang="de-DE"/>
              <a:t>22.06.2020 (V1.0)</a:t>
            </a:r>
          </a:p>
        </p:txBody>
      </p:sp>
    </p:spTree>
    <p:extLst>
      <p:ext uri="{BB962C8B-B14F-4D97-AF65-F5344CB8AC3E}">
        <p14:creationId xmlns:p14="http://schemas.microsoft.com/office/powerpoint/2010/main" val="703079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txBox="1">
            <a:spLocks noGrp="1"/>
          </p:cNvSpPr>
          <p:nvPr/>
        </p:nvSpPr>
        <p:spPr bwMode="auto">
          <a:xfrm>
            <a:off x="7667625" y="6473825"/>
            <a:ext cx="1081088" cy="339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CA22CBFC-74D8-4F9A-8CCF-7EB715EFE2BD}" type="slidenum">
              <a:rPr lang="de-DE" altLang="de-DE" sz="1000" smtClean="0">
                <a:solidFill>
                  <a:srgbClr val="FFFFFF"/>
                </a:solidFill>
              </a:rPr>
              <a:pPr algn="r" eaLnBrk="1" hangingPunct="1">
                <a:defRPr/>
              </a:pPr>
              <a:t>11</a:t>
            </a:fld>
            <a:endParaRPr lang="de-DE" altLang="de-DE" sz="1000">
              <a:solidFill>
                <a:srgbClr val="FFFFFF"/>
              </a:solidFill>
            </a:endParaRPr>
          </a:p>
        </p:txBody>
      </p:sp>
      <p:sp>
        <p:nvSpPr>
          <p:cNvPr id="30725" name="Rechteck 2"/>
          <p:cNvSpPr>
            <a:spLocks noChangeArrowheads="1"/>
          </p:cNvSpPr>
          <p:nvPr/>
        </p:nvSpPr>
        <p:spPr bwMode="auto">
          <a:xfrm>
            <a:off x="107504" y="2113225"/>
            <a:ext cx="8928992" cy="3548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114000"/>
              </a:lnSpc>
              <a:buFont typeface="Wingdings" pitchFamily="2" charset="2"/>
              <a:buChar char="è"/>
            </a:pPr>
            <a:r>
              <a:rPr lang="de-DE" altLang="de-DE" sz="1800" dirty="0">
                <a:latin typeface="+mn-lt"/>
              </a:rPr>
              <a:t> Biomaterialgewinnung, -verarbeitung und –</a:t>
            </a:r>
            <a:r>
              <a:rPr lang="de-DE" altLang="de-DE" sz="1800" dirty="0" err="1">
                <a:latin typeface="+mn-lt"/>
              </a:rPr>
              <a:t>lagerung</a:t>
            </a:r>
            <a:r>
              <a:rPr lang="de-DE" altLang="de-DE" sz="1800" dirty="0">
                <a:latin typeface="+mn-lt"/>
              </a:rPr>
              <a:t> nach SOPs</a:t>
            </a:r>
          </a:p>
          <a:p>
            <a:pPr>
              <a:lnSpc>
                <a:spcPct val="114000"/>
              </a:lnSpc>
            </a:pPr>
            <a:r>
              <a:rPr lang="de-DE" altLang="de-DE" sz="1800" dirty="0">
                <a:latin typeface="+mn-lt"/>
              </a:rPr>
              <a:t>nur nach vorheriger Einwilligung des Patienten / Probanden!</a:t>
            </a:r>
          </a:p>
          <a:p>
            <a:pPr>
              <a:lnSpc>
                <a:spcPct val="114000"/>
              </a:lnSpc>
            </a:pPr>
            <a:endParaRPr lang="de-DE" altLang="de-DE" sz="1800" u="sng" dirty="0">
              <a:latin typeface="+mn-lt"/>
            </a:endParaRPr>
          </a:p>
          <a:p>
            <a:pPr>
              <a:lnSpc>
                <a:spcPct val="114000"/>
              </a:lnSpc>
              <a:buFont typeface="Wingdings" pitchFamily="2" charset="2"/>
              <a:buChar char="è"/>
            </a:pPr>
            <a:r>
              <a:rPr lang="de-DE" altLang="de-DE" sz="1800" dirty="0">
                <a:latin typeface="+mn-lt"/>
              </a:rPr>
              <a:t> Dokumentation Probendaten zur Blutentnahme, Biomaterialverarbeitung und –</a:t>
            </a:r>
            <a:r>
              <a:rPr lang="de-DE" altLang="de-DE" sz="1800" dirty="0" err="1">
                <a:latin typeface="+mn-lt"/>
              </a:rPr>
              <a:t>lagerung</a:t>
            </a:r>
            <a:r>
              <a:rPr lang="de-DE" altLang="de-DE" sz="1800" dirty="0">
                <a:latin typeface="+mn-lt"/>
              </a:rPr>
              <a:t> nach Leitfäden durch geschultes Personal</a:t>
            </a:r>
          </a:p>
          <a:p>
            <a:pPr>
              <a:lnSpc>
                <a:spcPct val="114000"/>
              </a:lnSpc>
            </a:pPr>
            <a:endParaRPr lang="de-DE" altLang="de-DE" sz="1800" dirty="0">
              <a:latin typeface="+mn-lt"/>
            </a:endParaRPr>
          </a:p>
          <a:p>
            <a:pPr marL="1028700" lvl="1">
              <a:lnSpc>
                <a:spcPct val="114000"/>
              </a:lnSpc>
              <a:buFont typeface="Arial" panose="020B0604020202020204" pitchFamily="34" charset="0"/>
              <a:buChar char="•"/>
            </a:pPr>
            <a:r>
              <a:rPr lang="de-DE" altLang="de-DE" sz="1800" dirty="0">
                <a:latin typeface="+mn-lt"/>
              </a:rPr>
              <a:t>DZHK Clinical Study Unit: über Workflow im DZHK-LIMS</a:t>
            </a:r>
          </a:p>
          <a:p>
            <a:pPr marL="1200150" lvl="2" indent="0">
              <a:lnSpc>
                <a:spcPct val="114000"/>
              </a:lnSpc>
            </a:pPr>
            <a:endParaRPr lang="de-DE" altLang="de-DE" sz="1800" dirty="0">
              <a:latin typeface="+mn-lt"/>
            </a:endParaRPr>
          </a:p>
          <a:p>
            <a:pPr lvl="0">
              <a:lnSpc>
                <a:spcPct val="114000"/>
              </a:lnSpc>
              <a:buFont typeface="Wingdings" pitchFamily="2" charset="2"/>
              <a:buChar char="è"/>
            </a:pPr>
            <a:r>
              <a:rPr lang="de-DE" altLang="de-DE" sz="1800" dirty="0">
                <a:solidFill>
                  <a:srgbClr val="4B4B4B"/>
                </a:solidFill>
                <a:latin typeface="+mn-lt"/>
              </a:rPr>
              <a:t> Abwicklung von Probenvernichtungen aufgrund von Widerrufen sowie Probenherausgabeprozesse durch geschultes Personal anhand von SOP und Leitfäden.</a:t>
            </a:r>
          </a:p>
          <a:p>
            <a:pPr>
              <a:lnSpc>
                <a:spcPct val="114000"/>
              </a:lnSpc>
            </a:pPr>
            <a:endParaRPr lang="de-DE" altLang="de-DE" sz="1800" dirty="0">
              <a:latin typeface="+mn-lt"/>
            </a:endParaRPr>
          </a:p>
        </p:txBody>
      </p:sp>
      <p:sp>
        <p:nvSpPr>
          <p:cNvPr id="7" name="Text Box 73">
            <a:extLst>
              <a:ext uri="{FF2B5EF4-FFF2-40B4-BE49-F238E27FC236}">
                <a16:creationId xmlns:a16="http://schemas.microsoft.com/office/drawing/2014/main" id="{742EC910-6FB2-42A9-AE3B-6BF7C471F96A}"/>
              </a:ext>
            </a:extLst>
          </p:cNvPr>
          <p:cNvSpPr txBox="1">
            <a:spLocks noChangeArrowheads="1"/>
          </p:cNvSpPr>
          <p:nvPr/>
        </p:nvSpPr>
        <p:spPr bwMode="auto">
          <a:xfrm>
            <a:off x="27624" y="1268760"/>
            <a:ext cx="69926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de-DE" altLang="de-DE" dirty="0">
                <a:solidFill>
                  <a:srgbClr val="B00032"/>
                </a:solidFill>
                <a:latin typeface="+mn-lt"/>
              </a:rPr>
              <a:t>Ablauf Biobanking an den Studienzentren</a:t>
            </a:r>
          </a:p>
        </p:txBody>
      </p:sp>
      <p:sp>
        <p:nvSpPr>
          <p:cNvPr id="8" name="Text Box 73">
            <a:extLst>
              <a:ext uri="{FF2B5EF4-FFF2-40B4-BE49-F238E27FC236}">
                <a16:creationId xmlns:a16="http://schemas.microsoft.com/office/drawing/2014/main" id="{BCB3A5BF-DFFA-4E93-9DEF-2BDF401AE283}"/>
              </a:ext>
            </a:extLst>
          </p:cNvPr>
          <p:cNvSpPr txBox="1">
            <a:spLocks noChangeArrowheads="1"/>
          </p:cNvSpPr>
          <p:nvPr/>
        </p:nvSpPr>
        <p:spPr bwMode="auto">
          <a:xfrm>
            <a:off x="4788024" y="188640"/>
            <a:ext cx="81369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ts val="0"/>
              </a:spcBef>
            </a:pPr>
            <a:r>
              <a:rPr lang="de-DE" altLang="de-DE" dirty="0">
                <a:solidFill>
                  <a:srgbClr val="B00032"/>
                </a:solidFill>
                <a:latin typeface="+mn-lt"/>
              </a:rPr>
              <a:t>DZHK Biobanking – </a:t>
            </a:r>
          </a:p>
          <a:p>
            <a:pPr>
              <a:spcBef>
                <a:spcPts val="0"/>
              </a:spcBef>
            </a:pPr>
            <a:r>
              <a:rPr lang="de-DE" altLang="de-DE" dirty="0">
                <a:solidFill>
                  <a:srgbClr val="B00032"/>
                </a:solidFill>
                <a:latin typeface="+mn-lt"/>
              </a:rPr>
              <a:t>Zusammenfassung (2/3)</a:t>
            </a:r>
          </a:p>
        </p:txBody>
      </p:sp>
      <p:sp>
        <p:nvSpPr>
          <p:cNvPr id="2" name="Foliennummernplatzhalter 1">
            <a:extLst>
              <a:ext uri="{FF2B5EF4-FFF2-40B4-BE49-F238E27FC236}">
                <a16:creationId xmlns:a16="http://schemas.microsoft.com/office/drawing/2014/main" id="{E6ABD9F4-2879-4DA2-802A-F91BB9FB75AE}"/>
              </a:ext>
            </a:extLst>
          </p:cNvPr>
          <p:cNvSpPr>
            <a:spLocks noGrp="1"/>
          </p:cNvSpPr>
          <p:nvPr>
            <p:ph type="sldNum" sz="quarter" idx="12"/>
          </p:nvPr>
        </p:nvSpPr>
        <p:spPr/>
        <p:txBody>
          <a:bodyPr/>
          <a:lstStyle/>
          <a:p>
            <a:fld id="{B3DE2FFF-A3B8-4C82-AE37-97B6D92D4CC5}" type="slidenum">
              <a:rPr lang="de-DE" altLang="de-DE" smtClean="0"/>
              <a:pPr/>
              <a:t>11</a:t>
            </a:fld>
            <a:endParaRPr lang="de-DE" altLang="de-DE"/>
          </a:p>
        </p:txBody>
      </p:sp>
      <p:sp>
        <p:nvSpPr>
          <p:cNvPr id="4" name="Datumsplatzhalter 3">
            <a:extLst>
              <a:ext uri="{FF2B5EF4-FFF2-40B4-BE49-F238E27FC236}">
                <a16:creationId xmlns:a16="http://schemas.microsoft.com/office/drawing/2014/main" id="{DAA9DFF7-8E6C-4ADC-A851-CF259F4318EC}"/>
              </a:ext>
            </a:extLst>
          </p:cNvPr>
          <p:cNvSpPr>
            <a:spLocks noGrp="1"/>
          </p:cNvSpPr>
          <p:nvPr>
            <p:ph type="dt" sz="half" idx="10"/>
          </p:nvPr>
        </p:nvSpPr>
        <p:spPr/>
        <p:txBody>
          <a:bodyPr/>
          <a:lstStyle/>
          <a:p>
            <a:pPr>
              <a:defRPr/>
            </a:pPr>
            <a:r>
              <a:rPr lang="de-DE"/>
              <a:t>22.06.2020 (V1.0)</a:t>
            </a:r>
          </a:p>
        </p:txBody>
      </p:sp>
    </p:spTree>
    <p:extLst>
      <p:ext uri="{BB962C8B-B14F-4D97-AF65-F5344CB8AC3E}">
        <p14:creationId xmlns:p14="http://schemas.microsoft.com/office/powerpoint/2010/main" val="2314314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txBox="1">
            <a:spLocks noGrp="1"/>
          </p:cNvSpPr>
          <p:nvPr/>
        </p:nvSpPr>
        <p:spPr bwMode="auto">
          <a:xfrm>
            <a:off x="7667625" y="6473825"/>
            <a:ext cx="1081088" cy="339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CA22CBFC-74D8-4F9A-8CCF-7EB715EFE2BD}" type="slidenum">
              <a:rPr lang="de-DE" altLang="de-DE" sz="1000" smtClean="0">
                <a:solidFill>
                  <a:srgbClr val="FFFFFF"/>
                </a:solidFill>
              </a:rPr>
              <a:pPr algn="r" eaLnBrk="1" hangingPunct="1">
                <a:defRPr/>
              </a:pPr>
              <a:t>12</a:t>
            </a:fld>
            <a:endParaRPr lang="de-DE" altLang="de-DE" sz="1000">
              <a:solidFill>
                <a:srgbClr val="FFFFFF"/>
              </a:solidFill>
            </a:endParaRPr>
          </a:p>
        </p:txBody>
      </p:sp>
      <p:sp>
        <p:nvSpPr>
          <p:cNvPr id="30725" name="Rechteck 2"/>
          <p:cNvSpPr>
            <a:spLocks noChangeArrowheads="1"/>
          </p:cNvSpPr>
          <p:nvPr/>
        </p:nvSpPr>
        <p:spPr bwMode="auto">
          <a:xfrm>
            <a:off x="251966" y="2285001"/>
            <a:ext cx="8640514" cy="228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114000"/>
              </a:lnSpc>
            </a:pPr>
            <a:endParaRPr lang="de-DE" altLang="de-DE" sz="1800" dirty="0">
              <a:latin typeface="+mn-lt"/>
            </a:endParaRPr>
          </a:p>
          <a:p>
            <a:pPr>
              <a:lnSpc>
                <a:spcPct val="114000"/>
              </a:lnSpc>
              <a:buFont typeface="Wingdings" pitchFamily="2" charset="2"/>
              <a:buChar char="è"/>
            </a:pPr>
            <a:r>
              <a:rPr lang="de-DE" altLang="de-DE" sz="1800" dirty="0">
                <a:latin typeface="+mn-lt"/>
                <a:sym typeface="Wingdings" panose="05000000000000000000" pitchFamily="2" charset="2"/>
              </a:rPr>
              <a:t>Für alle Probendaten erfolgt eine technische Prüfung.</a:t>
            </a:r>
          </a:p>
          <a:p>
            <a:pPr>
              <a:lnSpc>
                <a:spcPct val="114000"/>
              </a:lnSpc>
            </a:pPr>
            <a:r>
              <a:rPr lang="de-DE" altLang="de-DE" sz="1800" dirty="0">
                <a:latin typeface="+mn-lt"/>
                <a:sym typeface="Wingdings" panose="05000000000000000000" pitchFamily="2" charset="2"/>
              </a:rPr>
              <a:t> </a:t>
            </a:r>
            <a:endParaRPr lang="de-DE" altLang="de-DE" sz="1800" dirty="0">
              <a:latin typeface="+mn-lt"/>
            </a:endParaRPr>
          </a:p>
          <a:p>
            <a:pPr>
              <a:lnSpc>
                <a:spcPct val="114000"/>
              </a:lnSpc>
              <a:buFont typeface="Wingdings" pitchFamily="2" charset="2"/>
              <a:buChar char="è"/>
            </a:pPr>
            <a:r>
              <a:rPr lang="de-DE" altLang="de-DE" sz="1800" dirty="0">
                <a:latin typeface="+mn-lt"/>
              </a:rPr>
              <a:t> Nach erfolgreicher Prüfung, und bei Studiensets ggf. nach Review, werden die Patienten zur Abrechnung markiert.</a:t>
            </a:r>
          </a:p>
          <a:p>
            <a:pPr>
              <a:lnSpc>
                <a:spcPct val="114000"/>
              </a:lnSpc>
            </a:pPr>
            <a:endParaRPr lang="de-DE" altLang="de-DE" sz="1800" dirty="0">
              <a:latin typeface="+mn-lt"/>
            </a:endParaRPr>
          </a:p>
          <a:p>
            <a:pPr>
              <a:lnSpc>
                <a:spcPct val="114000"/>
              </a:lnSpc>
              <a:buFont typeface="Wingdings" pitchFamily="2" charset="2"/>
              <a:buChar char="è"/>
            </a:pPr>
            <a:r>
              <a:rPr lang="de-DE" altLang="de-DE" sz="1800" dirty="0">
                <a:latin typeface="+mn-lt"/>
              </a:rPr>
              <a:t> Studienzentren und Studienzentralen können diese Patienten gefiltert abrufen. </a:t>
            </a:r>
          </a:p>
        </p:txBody>
      </p:sp>
      <p:sp>
        <p:nvSpPr>
          <p:cNvPr id="7" name="Text Box 73">
            <a:extLst>
              <a:ext uri="{FF2B5EF4-FFF2-40B4-BE49-F238E27FC236}">
                <a16:creationId xmlns:a16="http://schemas.microsoft.com/office/drawing/2014/main" id="{742EC910-6FB2-42A9-AE3B-6BF7C471F96A}"/>
              </a:ext>
            </a:extLst>
          </p:cNvPr>
          <p:cNvSpPr txBox="1">
            <a:spLocks noChangeArrowheads="1"/>
          </p:cNvSpPr>
          <p:nvPr/>
        </p:nvSpPr>
        <p:spPr bwMode="auto">
          <a:xfrm>
            <a:off x="27624" y="1268760"/>
            <a:ext cx="69926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de-DE" altLang="de-DE" dirty="0">
                <a:solidFill>
                  <a:srgbClr val="B00032"/>
                </a:solidFill>
                <a:latin typeface="+mn-lt"/>
              </a:rPr>
              <a:t>Ablauf zur Abrechnung</a:t>
            </a:r>
          </a:p>
        </p:txBody>
      </p:sp>
      <p:sp>
        <p:nvSpPr>
          <p:cNvPr id="8" name="Text Box 73">
            <a:extLst>
              <a:ext uri="{FF2B5EF4-FFF2-40B4-BE49-F238E27FC236}">
                <a16:creationId xmlns:a16="http://schemas.microsoft.com/office/drawing/2014/main" id="{BCB3A5BF-DFFA-4E93-9DEF-2BDF401AE283}"/>
              </a:ext>
            </a:extLst>
          </p:cNvPr>
          <p:cNvSpPr txBox="1">
            <a:spLocks noChangeArrowheads="1"/>
          </p:cNvSpPr>
          <p:nvPr/>
        </p:nvSpPr>
        <p:spPr bwMode="auto">
          <a:xfrm>
            <a:off x="4788024" y="188640"/>
            <a:ext cx="81369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ts val="0"/>
              </a:spcBef>
            </a:pPr>
            <a:r>
              <a:rPr lang="de-DE" altLang="de-DE" dirty="0">
                <a:solidFill>
                  <a:srgbClr val="B00032"/>
                </a:solidFill>
                <a:latin typeface="+mn-lt"/>
              </a:rPr>
              <a:t>DZHK Biobanking – </a:t>
            </a:r>
          </a:p>
          <a:p>
            <a:pPr>
              <a:spcBef>
                <a:spcPts val="0"/>
              </a:spcBef>
            </a:pPr>
            <a:r>
              <a:rPr lang="de-DE" altLang="de-DE" dirty="0">
                <a:solidFill>
                  <a:srgbClr val="B00032"/>
                </a:solidFill>
                <a:latin typeface="+mn-lt"/>
              </a:rPr>
              <a:t>Zusammenfassung (3/3)</a:t>
            </a:r>
          </a:p>
        </p:txBody>
      </p:sp>
      <p:sp>
        <p:nvSpPr>
          <p:cNvPr id="2" name="Foliennummernplatzhalter 1">
            <a:extLst>
              <a:ext uri="{FF2B5EF4-FFF2-40B4-BE49-F238E27FC236}">
                <a16:creationId xmlns:a16="http://schemas.microsoft.com/office/drawing/2014/main" id="{7D6042F4-C86B-471F-AE9B-863A7D314099}"/>
              </a:ext>
            </a:extLst>
          </p:cNvPr>
          <p:cNvSpPr>
            <a:spLocks noGrp="1"/>
          </p:cNvSpPr>
          <p:nvPr>
            <p:ph type="sldNum" sz="quarter" idx="12"/>
          </p:nvPr>
        </p:nvSpPr>
        <p:spPr/>
        <p:txBody>
          <a:bodyPr/>
          <a:lstStyle/>
          <a:p>
            <a:fld id="{B3DE2FFF-A3B8-4C82-AE37-97B6D92D4CC5}" type="slidenum">
              <a:rPr lang="de-DE" altLang="de-DE" smtClean="0"/>
              <a:pPr/>
              <a:t>12</a:t>
            </a:fld>
            <a:endParaRPr lang="de-DE" altLang="de-DE"/>
          </a:p>
        </p:txBody>
      </p:sp>
      <p:sp>
        <p:nvSpPr>
          <p:cNvPr id="4" name="Datumsplatzhalter 3">
            <a:extLst>
              <a:ext uri="{FF2B5EF4-FFF2-40B4-BE49-F238E27FC236}">
                <a16:creationId xmlns:a16="http://schemas.microsoft.com/office/drawing/2014/main" id="{24B87D8A-8532-4EB0-B1F7-C59713E1DE63}"/>
              </a:ext>
            </a:extLst>
          </p:cNvPr>
          <p:cNvSpPr>
            <a:spLocks noGrp="1"/>
          </p:cNvSpPr>
          <p:nvPr>
            <p:ph type="dt" sz="half" idx="10"/>
          </p:nvPr>
        </p:nvSpPr>
        <p:spPr/>
        <p:txBody>
          <a:bodyPr/>
          <a:lstStyle/>
          <a:p>
            <a:pPr>
              <a:defRPr/>
            </a:pPr>
            <a:r>
              <a:rPr lang="de-DE"/>
              <a:t>22.06.2020 (V1.0)</a:t>
            </a:r>
          </a:p>
        </p:txBody>
      </p:sp>
    </p:spTree>
    <p:extLst>
      <p:ext uri="{BB962C8B-B14F-4D97-AF65-F5344CB8AC3E}">
        <p14:creationId xmlns:p14="http://schemas.microsoft.com/office/powerpoint/2010/main" val="3142045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txBox="1">
            <a:spLocks noGrp="1"/>
          </p:cNvSpPr>
          <p:nvPr/>
        </p:nvSpPr>
        <p:spPr bwMode="auto">
          <a:xfrm>
            <a:off x="7667625" y="6473825"/>
            <a:ext cx="1081088" cy="339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CA22CBFC-74D8-4F9A-8CCF-7EB715EFE2BD}" type="slidenum">
              <a:rPr lang="de-DE" altLang="de-DE" sz="1000" smtClean="0">
                <a:solidFill>
                  <a:srgbClr val="FFFFFF"/>
                </a:solidFill>
              </a:rPr>
              <a:pPr algn="r" eaLnBrk="1" hangingPunct="1">
                <a:defRPr/>
              </a:pPr>
              <a:t>13</a:t>
            </a:fld>
            <a:endParaRPr lang="de-DE" altLang="de-DE" sz="1000">
              <a:solidFill>
                <a:srgbClr val="FFFFFF"/>
              </a:solidFill>
            </a:endParaRPr>
          </a:p>
        </p:txBody>
      </p:sp>
      <p:sp>
        <p:nvSpPr>
          <p:cNvPr id="30725" name="Rechteck 2"/>
          <p:cNvSpPr>
            <a:spLocks noChangeArrowheads="1"/>
          </p:cNvSpPr>
          <p:nvPr/>
        </p:nvSpPr>
        <p:spPr bwMode="auto">
          <a:xfrm>
            <a:off x="35496" y="2088482"/>
            <a:ext cx="9144000" cy="400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114000"/>
              </a:lnSpc>
            </a:pPr>
            <a:r>
              <a:rPr lang="de-DE" altLang="de-DE" sz="1600" dirty="0">
                <a:latin typeface="+mn-lt"/>
                <a:hlinkClick r:id="rId2"/>
              </a:rPr>
              <a:t>1. Autorisierungsformular </a:t>
            </a:r>
            <a:r>
              <a:rPr lang="de-DE" altLang="de-DE" sz="1600" dirty="0">
                <a:latin typeface="+mn-lt"/>
                <a:sym typeface="Wingdings" panose="05000000000000000000" pitchFamily="2" charset="2"/>
                <a:hlinkClick r:id="rId2"/>
              </a:rPr>
              <a:t> unter Punkt 3.3</a:t>
            </a:r>
            <a:endParaRPr lang="de-DE" altLang="de-DE" sz="1600" dirty="0">
              <a:latin typeface="+mn-lt"/>
              <a:hlinkClick r:id="rId2"/>
            </a:endParaRPr>
          </a:p>
          <a:p>
            <a:pPr>
              <a:lnSpc>
                <a:spcPct val="114000"/>
              </a:lnSpc>
            </a:pPr>
            <a:r>
              <a:rPr lang="de-DE" altLang="de-DE" sz="1600" dirty="0">
                <a:latin typeface="+mn-lt"/>
                <a:hlinkClick r:id="rId2"/>
              </a:rPr>
              <a:t>2. Nutzerantragsformular </a:t>
            </a:r>
            <a:r>
              <a:rPr lang="de-DE" altLang="de-DE" sz="1600" dirty="0">
                <a:latin typeface="+mn-lt"/>
                <a:sym typeface="Wingdings" panose="05000000000000000000" pitchFamily="2" charset="2"/>
                <a:hlinkClick r:id="rId2"/>
              </a:rPr>
              <a:t> unter Punkt 3.5</a:t>
            </a:r>
            <a:endParaRPr lang="de-DE" altLang="de-DE" sz="1600" dirty="0">
              <a:latin typeface="+mn-lt"/>
            </a:endParaRPr>
          </a:p>
          <a:p>
            <a:pPr>
              <a:lnSpc>
                <a:spcPct val="114000"/>
              </a:lnSpc>
            </a:pPr>
            <a:r>
              <a:rPr lang="de-DE" altLang="de-DE" sz="1600" dirty="0">
                <a:latin typeface="+mn-lt"/>
                <a:hlinkClick r:id="rId3">
                  <a:extLst>
                    <a:ext uri="{A12FA001-AC4F-418D-AE19-62706E023703}">
                      <ahyp:hlinkClr xmlns:ahyp="http://schemas.microsoft.com/office/drawing/2018/hyperlinkcolor" val="tx"/>
                    </a:ext>
                  </a:extLst>
                </a:hlinkClick>
              </a:rPr>
              <a:t>3. Bestellschein für Probensets beim IKCL </a:t>
            </a:r>
            <a:r>
              <a:rPr lang="de-DE" altLang="de-DE" sz="1600" dirty="0">
                <a:latin typeface="+mn-lt"/>
                <a:sym typeface="Wingdings" panose="05000000000000000000" pitchFamily="2" charset="2"/>
                <a:hlinkClick r:id="rId3">
                  <a:extLst>
                    <a:ext uri="{A12FA001-AC4F-418D-AE19-62706E023703}">
                      <ahyp:hlinkClr xmlns:ahyp="http://schemas.microsoft.com/office/drawing/2018/hyperlinkcolor" val="tx"/>
                    </a:ext>
                  </a:extLst>
                </a:hlinkClick>
              </a:rPr>
              <a:t> unter Punkt 4.2</a:t>
            </a:r>
            <a:endParaRPr lang="de-DE" altLang="de-DE" sz="1600" dirty="0">
              <a:latin typeface="+mn-lt"/>
            </a:endParaRPr>
          </a:p>
          <a:p>
            <a:pPr>
              <a:lnSpc>
                <a:spcPct val="114000"/>
              </a:lnSpc>
            </a:pPr>
            <a:r>
              <a:rPr lang="de-DE" altLang="de-DE" sz="1600" dirty="0">
                <a:latin typeface="+mn-lt"/>
                <a:hlinkClick r:id="rId3">
                  <a:extLst>
                    <a:ext uri="{A12FA001-AC4F-418D-AE19-62706E023703}">
                      <ahyp:hlinkClr xmlns:ahyp="http://schemas.microsoft.com/office/drawing/2018/hyperlinkcolor" val="tx"/>
                    </a:ext>
                  </a:extLst>
                </a:hlinkClick>
              </a:rPr>
              <a:t>4. Rückversandschein für Probengefäße oder Probensets ans IKCL </a:t>
            </a:r>
            <a:r>
              <a:rPr lang="de-DE" altLang="de-DE" sz="1600" dirty="0">
                <a:latin typeface="+mn-lt"/>
                <a:sym typeface="Wingdings" panose="05000000000000000000" pitchFamily="2" charset="2"/>
                <a:hlinkClick r:id="rId3">
                  <a:extLst>
                    <a:ext uri="{A12FA001-AC4F-418D-AE19-62706E023703}">
                      <ahyp:hlinkClr xmlns:ahyp="http://schemas.microsoft.com/office/drawing/2018/hyperlinkcolor" val="tx"/>
                    </a:ext>
                  </a:extLst>
                </a:hlinkClick>
              </a:rPr>
              <a:t> unter Punkt 4.2</a:t>
            </a:r>
            <a:endParaRPr lang="de-DE" altLang="de-DE" sz="1600" dirty="0">
              <a:latin typeface="+mn-lt"/>
            </a:endParaRPr>
          </a:p>
          <a:p>
            <a:pPr>
              <a:lnSpc>
                <a:spcPct val="114000"/>
              </a:lnSpc>
            </a:pPr>
            <a:r>
              <a:rPr lang="de-DE" altLang="de-DE" sz="1600" dirty="0">
                <a:latin typeface="+mn-lt"/>
                <a:hlinkClick r:id="rId4">
                  <a:extLst>
                    <a:ext uri="{A12FA001-AC4F-418D-AE19-62706E023703}">
                      <ahyp:hlinkClr xmlns:ahyp="http://schemas.microsoft.com/office/drawing/2018/hyperlinkcolor" val="tx"/>
                    </a:ext>
                  </a:extLst>
                </a:hlinkClick>
              </a:rPr>
              <a:t>5. SOP zur Probengewinnung </a:t>
            </a:r>
            <a:r>
              <a:rPr lang="de-DE" altLang="de-DE" sz="1600" dirty="0">
                <a:latin typeface="+mn-lt"/>
                <a:sym typeface="Wingdings" panose="05000000000000000000" pitchFamily="2" charset="2"/>
                <a:hlinkClick r:id="rId4">
                  <a:extLst>
                    <a:ext uri="{A12FA001-AC4F-418D-AE19-62706E023703}">
                      <ahyp:hlinkClr xmlns:ahyp="http://schemas.microsoft.com/office/drawing/2018/hyperlinkcolor" val="tx"/>
                    </a:ext>
                  </a:extLst>
                </a:hlinkClick>
              </a:rPr>
              <a:t> SOP-B-01 unter „Dokumentation DZHK LIMS“</a:t>
            </a:r>
            <a:endParaRPr lang="de-DE" altLang="de-DE" sz="1600" dirty="0">
              <a:latin typeface="+mn-lt"/>
            </a:endParaRPr>
          </a:p>
          <a:p>
            <a:pPr>
              <a:lnSpc>
                <a:spcPct val="114000"/>
              </a:lnSpc>
            </a:pPr>
            <a:r>
              <a:rPr lang="de-DE" altLang="de-DE" sz="1600" dirty="0">
                <a:latin typeface="+mn-lt"/>
                <a:hlinkClick r:id="rId4">
                  <a:extLst>
                    <a:ext uri="{A12FA001-AC4F-418D-AE19-62706E023703}">
                      <ahyp:hlinkClr xmlns:ahyp="http://schemas.microsoft.com/office/drawing/2018/hyperlinkcolor" val="tx"/>
                    </a:ext>
                  </a:extLst>
                </a:hlinkClick>
              </a:rPr>
              <a:t>6. SOP zur Probenverarbeitung und –</a:t>
            </a:r>
            <a:r>
              <a:rPr lang="de-DE" altLang="de-DE" sz="1600" dirty="0" err="1">
                <a:latin typeface="+mn-lt"/>
                <a:hlinkClick r:id="rId4">
                  <a:extLst>
                    <a:ext uri="{A12FA001-AC4F-418D-AE19-62706E023703}">
                      <ahyp:hlinkClr xmlns:ahyp="http://schemas.microsoft.com/office/drawing/2018/hyperlinkcolor" val="tx"/>
                    </a:ext>
                  </a:extLst>
                </a:hlinkClick>
              </a:rPr>
              <a:t>lagerung</a:t>
            </a:r>
            <a:r>
              <a:rPr lang="de-DE" altLang="de-DE" sz="1600" dirty="0">
                <a:latin typeface="+mn-lt"/>
                <a:hlinkClick r:id="rId4">
                  <a:extLst>
                    <a:ext uri="{A12FA001-AC4F-418D-AE19-62706E023703}">
                      <ahyp:hlinkClr xmlns:ahyp="http://schemas.microsoft.com/office/drawing/2018/hyperlinkcolor" val="tx"/>
                    </a:ext>
                  </a:extLst>
                </a:hlinkClick>
              </a:rPr>
              <a:t> </a:t>
            </a:r>
            <a:r>
              <a:rPr lang="de-DE" altLang="de-DE" sz="1600" dirty="0">
                <a:latin typeface="+mn-lt"/>
                <a:sym typeface="Wingdings" panose="05000000000000000000" pitchFamily="2" charset="2"/>
                <a:hlinkClick r:id="rId4">
                  <a:extLst>
                    <a:ext uri="{A12FA001-AC4F-418D-AE19-62706E023703}">
                      <ahyp:hlinkClr xmlns:ahyp="http://schemas.microsoft.com/office/drawing/2018/hyperlinkcolor" val="tx"/>
                    </a:ext>
                  </a:extLst>
                </a:hlinkClick>
              </a:rPr>
              <a:t> SOP-B-02 unter „Dokumentation DZHK LIMS“</a:t>
            </a:r>
            <a:endParaRPr lang="de-DE" altLang="de-DE" sz="1600" dirty="0">
              <a:latin typeface="+mn-lt"/>
            </a:endParaRPr>
          </a:p>
          <a:p>
            <a:pPr>
              <a:lnSpc>
                <a:spcPct val="114000"/>
              </a:lnSpc>
            </a:pPr>
            <a:r>
              <a:rPr lang="de-DE" altLang="de-DE" sz="1600" dirty="0">
                <a:latin typeface="+mn-lt"/>
                <a:hlinkClick r:id="rId5">
                  <a:extLst>
                    <a:ext uri="{A12FA001-AC4F-418D-AE19-62706E023703}">
                      <ahyp:hlinkClr xmlns:ahyp="http://schemas.microsoft.com/office/drawing/2018/hyperlinkcolor" val="tx"/>
                    </a:ext>
                  </a:extLst>
                </a:hlinkClick>
              </a:rPr>
              <a:t>7. SOP zum generellen Abarbeiten eines Widerrufs </a:t>
            </a:r>
            <a:r>
              <a:rPr lang="de-DE" altLang="de-DE" sz="1600" dirty="0">
                <a:latin typeface="+mn-lt"/>
                <a:sym typeface="Wingdings" panose="05000000000000000000" pitchFamily="2" charset="2"/>
                <a:hlinkClick r:id="rId5">
                  <a:extLst>
                    <a:ext uri="{A12FA001-AC4F-418D-AE19-62706E023703}">
                      <ahyp:hlinkClr xmlns:ahyp="http://schemas.microsoft.com/office/drawing/2018/hyperlinkcolor" val="tx"/>
                    </a:ext>
                  </a:extLst>
                </a:hlinkClick>
              </a:rPr>
              <a:t> SOP-THS-02 unter „</a:t>
            </a:r>
            <a:r>
              <a:rPr lang="de-DE" sz="1600" dirty="0">
                <a:latin typeface="+mn-lt"/>
                <a:hlinkClick r:id="rId5">
                  <a:extLst>
                    <a:ext uri="{A12FA001-AC4F-418D-AE19-62706E023703}">
                      <ahyp:hlinkClr xmlns:ahyp="http://schemas.microsoft.com/office/drawing/2018/hyperlinkcolor" val="tx"/>
                    </a:ext>
                  </a:extLst>
                </a:hlinkClick>
              </a:rPr>
              <a:t>Widerruf, Studienausschluss und Studienabbruch“</a:t>
            </a:r>
            <a:endParaRPr lang="de-DE" altLang="de-DE" sz="1600" dirty="0">
              <a:latin typeface="+mn-lt"/>
            </a:endParaRPr>
          </a:p>
          <a:p>
            <a:pPr>
              <a:lnSpc>
                <a:spcPct val="114000"/>
              </a:lnSpc>
            </a:pPr>
            <a:r>
              <a:rPr lang="de-DE" altLang="de-DE" sz="1600" dirty="0">
                <a:latin typeface="+mn-lt"/>
                <a:hlinkClick r:id="rId3">
                  <a:extLst>
                    <a:ext uri="{A12FA001-AC4F-418D-AE19-62706E023703}">
                      <ahyp:hlinkClr xmlns:ahyp="http://schemas.microsoft.com/office/drawing/2018/hyperlinkcolor" val="tx"/>
                    </a:ext>
                  </a:extLst>
                </a:hlinkClick>
              </a:rPr>
              <a:t>8. Leitfaden zur Dokumentation der Probengewinnung </a:t>
            </a:r>
            <a:r>
              <a:rPr lang="de-DE" altLang="de-DE" sz="1600" dirty="0">
                <a:latin typeface="+mn-lt"/>
                <a:sym typeface="Wingdings" panose="05000000000000000000" pitchFamily="2" charset="2"/>
                <a:hlinkClick r:id="rId3">
                  <a:extLst>
                    <a:ext uri="{A12FA001-AC4F-418D-AE19-62706E023703}">
                      <ahyp:hlinkClr xmlns:ahyp="http://schemas.microsoft.com/office/drawing/2018/hyperlinkcolor" val="tx"/>
                    </a:ext>
                  </a:extLst>
                </a:hlinkClick>
              </a:rPr>
              <a:t> LF-B-01 unter Punkt 4.4</a:t>
            </a:r>
            <a:endParaRPr lang="de-DE" altLang="de-DE" sz="1600" dirty="0">
              <a:latin typeface="+mn-lt"/>
              <a:hlinkClick r:id="rId3">
                <a:extLst>
                  <a:ext uri="{A12FA001-AC4F-418D-AE19-62706E023703}">
                    <ahyp:hlinkClr xmlns:ahyp="http://schemas.microsoft.com/office/drawing/2018/hyperlinkcolor" val="tx"/>
                  </a:ext>
                </a:extLst>
              </a:hlinkClick>
            </a:endParaRPr>
          </a:p>
          <a:p>
            <a:pPr>
              <a:lnSpc>
                <a:spcPct val="114000"/>
              </a:lnSpc>
            </a:pPr>
            <a:r>
              <a:rPr lang="de-DE" altLang="de-DE" sz="1600" dirty="0">
                <a:latin typeface="+mn-lt"/>
                <a:hlinkClick r:id="rId3">
                  <a:extLst>
                    <a:ext uri="{A12FA001-AC4F-418D-AE19-62706E023703}">
                      <ahyp:hlinkClr xmlns:ahyp="http://schemas.microsoft.com/office/drawing/2018/hyperlinkcolor" val="tx"/>
                    </a:ext>
                  </a:extLst>
                </a:hlinkClick>
              </a:rPr>
              <a:t>9. Leitfaden zur Dokumentation der Probenverarbeitung und –</a:t>
            </a:r>
            <a:r>
              <a:rPr lang="de-DE" altLang="de-DE" sz="1600" dirty="0" err="1">
                <a:latin typeface="+mn-lt"/>
                <a:hlinkClick r:id="rId3">
                  <a:extLst>
                    <a:ext uri="{A12FA001-AC4F-418D-AE19-62706E023703}">
                      <ahyp:hlinkClr xmlns:ahyp="http://schemas.microsoft.com/office/drawing/2018/hyperlinkcolor" val="tx"/>
                    </a:ext>
                  </a:extLst>
                </a:hlinkClick>
              </a:rPr>
              <a:t>lagerung</a:t>
            </a:r>
            <a:r>
              <a:rPr lang="de-DE" altLang="de-DE" sz="1600" dirty="0">
                <a:latin typeface="+mn-lt"/>
                <a:hlinkClick r:id="rId3">
                  <a:extLst>
                    <a:ext uri="{A12FA001-AC4F-418D-AE19-62706E023703}">
                      <ahyp:hlinkClr xmlns:ahyp="http://schemas.microsoft.com/office/drawing/2018/hyperlinkcolor" val="tx"/>
                    </a:ext>
                  </a:extLst>
                </a:hlinkClick>
              </a:rPr>
              <a:t> </a:t>
            </a:r>
            <a:r>
              <a:rPr lang="de-DE" altLang="de-DE" sz="1600" dirty="0">
                <a:latin typeface="+mn-lt"/>
                <a:sym typeface="Wingdings" panose="05000000000000000000" pitchFamily="2" charset="2"/>
                <a:hlinkClick r:id="rId3">
                  <a:extLst>
                    <a:ext uri="{A12FA001-AC4F-418D-AE19-62706E023703}">
                      <ahyp:hlinkClr xmlns:ahyp="http://schemas.microsoft.com/office/drawing/2018/hyperlinkcolor" val="tx"/>
                    </a:ext>
                  </a:extLst>
                </a:hlinkClick>
              </a:rPr>
              <a:t> LF-B-02 unter Punkt 4.4</a:t>
            </a:r>
            <a:endParaRPr lang="de-DE" altLang="de-DE" sz="1600" dirty="0">
              <a:latin typeface="+mn-lt"/>
              <a:hlinkClick r:id="rId3">
                <a:extLst>
                  <a:ext uri="{A12FA001-AC4F-418D-AE19-62706E023703}">
                    <ahyp:hlinkClr xmlns:ahyp="http://schemas.microsoft.com/office/drawing/2018/hyperlinkcolor" val="tx"/>
                  </a:ext>
                </a:extLst>
              </a:hlinkClick>
            </a:endParaRPr>
          </a:p>
          <a:p>
            <a:pPr>
              <a:lnSpc>
                <a:spcPct val="114000"/>
              </a:lnSpc>
            </a:pPr>
            <a:r>
              <a:rPr lang="de-DE" altLang="de-DE" sz="1600" dirty="0">
                <a:latin typeface="+mn-lt"/>
                <a:hlinkClick r:id="rId3">
                  <a:extLst>
                    <a:ext uri="{A12FA001-AC4F-418D-AE19-62706E023703}">
                      <ahyp:hlinkClr xmlns:ahyp="http://schemas.microsoft.com/office/drawing/2018/hyperlinkcolor" val="tx"/>
                    </a:ext>
                  </a:extLst>
                </a:hlinkClick>
              </a:rPr>
              <a:t>10. Leitfaden zur nachträglichen Datenkorrekturen </a:t>
            </a:r>
            <a:r>
              <a:rPr lang="de-DE" altLang="de-DE" sz="1600" dirty="0">
                <a:latin typeface="+mn-lt"/>
                <a:sym typeface="Wingdings" panose="05000000000000000000" pitchFamily="2" charset="2"/>
                <a:hlinkClick r:id="rId3">
                  <a:extLst>
                    <a:ext uri="{A12FA001-AC4F-418D-AE19-62706E023703}">
                      <ahyp:hlinkClr xmlns:ahyp="http://schemas.microsoft.com/office/drawing/2018/hyperlinkcolor" val="tx"/>
                    </a:ext>
                  </a:extLst>
                </a:hlinkClick>
              </a:rPr>
              <a:t> LF-B-03 unter Punkt 4.4</a:t>
            </a:r>
            <a:endParaRPr lang="de-DE" altLang="de-DE" sz="1600" dirty="0">
              <a:latin typeface="+mn-lt"/>
              <a:hlinkClick r:id="rId3">
                <a:extLst>
                  <a:ext uri="{A12FA001-AC4F-418D-AE19-62706E023703}">
                    <ahyp:hlinkClr xmlns:ahyp="http://schemas.microsoft.com/office/drawing/2018/hyperlinkcolor" val="tx"/>
                  </a:ext>
                </a:extLst>
              </a:hlinkClick>
            </a:endParaRPr>
          </a:p>
          <a:p>
            <a:pPr>
              <a:lnSpc>
                <a:spcPct val="114000"/>
              </a:lnSpc>
            </a:pPr>
            <a:r>
              <a:rPr lang="de-DE" altLang="de-DE" sz="1600" dirty="0">
                <a:latin typeface="+mn-lt"/>
                <a:hlinkClick r:id="rId3">
                  <a:extLst>
                    <a:ext uri="{A12FA001-AC4F-418D-AE19-62706E023703}">
                      <ahyp:hlinkClr xmlns:ahyp="http://schemas.microsoft.com/office/drawing/2018/hyperlinkcolor" val="tx"/>
                    </a:ext>
                  </a:extLst>
                </a:hlinkClick>
              </a:rPr>
              <a:t>11. Leitfaden zur Dokumentation Probenversand an die Studienzentrale </a:t>
            </a:r>
            <a:r>
              <a:rPr lang="de-DE" altLang="de-DE" sz="1600" dirty="0">
                <a:latin typeface="+mn-lt"/>
                <a:sym typeface="Wingdings" panose="05000000000000000000" pitchFamily="2" charset="2"/>
                <a:hlinkClick r:id="rId3">
                  <a:extLst>
                    <a:ext uri="{A12FA001-AC4F-418D-AE19-62706E023703}">
                      <ahyp:hlinkClr xmlns:ahyp="http://schemas.microsoft.com/office/drawing/2018/hyperlinkcolor" val="tx"/>
                    </a:ext>
                  </a:extLst>
                </a:hlinkClick>
              </a:rPr>
              <a:t> LF-B-06 unter Punkt 4.4)</a:t>
            </a:r>
            <a:endParaRPr lang="de-DE" altLang="de-DE" sz="1600" dirty="0">
              <a:latin typeface="+mn-lt"/>
              <a:hlinkClick r:id="rId3">
                <a:extLst>
                  <a:ext uri="{A12FA001-AC4F-418D-AE19-62706E023703}">
                    <ahyp:hlinkClr xmlns:ahyp="http://schemas.microsoft.com/office/drawing/2018/hyperlinkcolor" val="tx"/>
                  </a:ext>
                </a:extLst>
              </a:hlinkClick>
            </a:endParaRPr>
          </a:p>
          <a:p>
            <a:pPr>
              <a:lnSpc>
                <a:spcPct val="114000"/>
              </a:lnSpc>
            </a:pPr>
            <a:r>
              <a:rPr lang="de-DE" altLang="de-DE" sz="1600" dirty="0">
                <a:latin typeface="+mn-lt"/>
                <a:hlinkClick r:id="rId3">
                  <a:extLst>
                    <a:ext uri="{A12FA001-AC4F-418D-AE19-62706E023703}">
                      <ahyp:hlinkClr xmlns:ahyp="http://schemas.microsoft.com/office/drawing/2018/hyperlinkcolor" val="tx"/>
                    </a:ext>
                  </a:extLst>
                </a:hlinkClick>
              </a:rPr>
              <a:t>12. Leitfaden zur Dokumentation Probenvernichtung aufgrund eines Widerrufs </a:t>
            </a:r>
            <a:r>
              <a:rPr lang="de-DE" altLang="de-DE" sz="1600" dirty="0">
                <a:latin typeface="+mn-lt"/>
                <a:sym typeface="Wingdings" panose="05000000000000000000" pitchFamily="2" charset="2"/>
                <a:hlinkClick r:id="rId3">
                  <a:extLst>
                    <a:ext uri="{A12FA001-AC4F-418D-AE19-62706E023703}">
                      <ahyp:hlinkClr xmlns:ahyp="http://schemas.microsoft.com/office/drawing/2018/hyperlinkcolor" val="tx"/>
                    </a:ext>
                  </a:extLst>
                </a:hlinkClick>
              </a:rPr>
              <a:t> LF-B-05 unter Punkt 4.4</a:t>
            </a:r>
            <a:endParaRPr lang="de-DE" altLang="de-DE" sz="1600" dirty="0">
              <a:latin typeface="+mn-lt"/>
              <a:hlinkClick r:id="rId3">
                <a:extLst>
                  <a:ext uri="{A12FA001-AC4F-418D-AE19-62706E023703}">
                    <ahyp:hlinkClr xmlns:ahyp="http://schemas.microsoft.com/office/drawing/2018/hyperlinkcolor" val="tx"/>
                  </a:ext>
                </a:extLst>
              </a:hlinkClick>
            </a:endParaRPr>
          </a:p>
          <a:p>
            <a:pPr>
              <a:lnSpc>
                <a:spcPct val="114000"/>
              </a:lnSpc>
            </a:pPr>
            <a:r>
              <a:rPr lang="de-DE" altLang="de-DE" sz="1600" dirty="0">
                <a:latin typeface="+mn-lt"/>
                <a:hlinkClick r:id="rId3">
                  <a:extLst>
                    <a:ext uri="{A12FA001-AC4F-418D-AE19-62706E023703}">
                      <ahyp:hlinkClr xmlns:ahyp="http://schemas.microsoft.com/office/drawing/2018/hyperlinkcolor" val="tx"/>
                    </a:ext>
                  </a:extLst>
                </a:hlinkClick>
              </a:rPr>
              <a:t>13. Leitfaden zum Workaround bei </a:t>
            </a:r>
            <a:r>
              <a:rPr lang="de-DE" altLang="de-DE" sz="1600" dirty="0" err="1">
                <a:latin typeface="+mn-lt"/>
                <a:hlinkClick r:id="rId3">
                  <a:extLst>
                    <a:ext uri="{A12FA001-AC4F-418D-AE19-62706E023703}">
                      <ahyp:hlinkClr xmlns:ahyp="http://schemas.microsoft.com/office/drawing/2018/hyperlinkcolor" val="tx"/>
                    </a:ext>
                  </a:extLst>
                </a:hlinkClick>
              </a:rPr>
              <a:t>Scannerproblemen</a:t>
            </a:r>
            <a:r>
              <a:rPr lang="de-DE" altLang="de-DE" sz="1600" dirty="0">
                <a:latin typeface="+mn-lt"/>
                <a:hlinkClick r:id="rId3">
                  <a:extLst>
                    <a:ext uri="{A12FA001-AC4F-418D-AE19-62706E023703}">
                      <ahyp:hlinkClr xmlns:ahyp="http://schemas.microsoft.com/office/drawing/2018/hyperlinkcolor" val="tx"/>
                    </a:ext>
                  </a:extLst>
                </a:hlinkClick>
              </a:rPr>
              <a:t> </a:t>
            </a:r>
            <a:r>
              <a:rPr lang="de-DE" altLang="de-DE" sz="1600" dirty="0">
                <a:latin typeface="+mn-lt"/>
                <a:sym typeface="Wingdings" panose="05000000000000000000" pitchFamily="2" charset="2"/>
                <a:hlinkClick r:id="rId3">
                  <a:extLst>
                    <a:ext uri="{A12FA001-AC4F-418D-AE19-62706E023703}">
                      <ahyp:hlinkClr xmlns:ahyp="http://schemas.microsoft.com/office/drawing/2018/hyperlinkcolor" val="tx"/>
                    </a:ext>
                  </a:extLst>
                </a:hlinkClick>
              </a:rPr>
              <a:t> LF-B-04 unter Punkt 4.4</a:t>
            </a:r>
            <a:endParaRPr lang="de-DE" altLang="de-DE" sz="1600" dirty="0">
              <a:latin typeface="+mn-lt"/>
              <a:sym typeface="Wingdings" panose="05000000000000000000" pitchFamily="2" charset="2"/>
            </a:endParaRPr>
          </a:p>
        </p:txBody>
      </p:sp>
      <p:sp>
        <p:nvSpPr>
          <p:cNvPr id="7" name="Text Box 73">
            <a:extLst>
              <a:ext uri="{FF2B5EF4-FFF2-40B4-BE49-F238E27FC236}">
                <a16:creationId xmlns:a16="http://schemas.microsoft.com/office/drawing/2014/main" id="{742EC910-6FB2-42A9-AE3B-6BF7C471F96A}"/>
              </a:ext>
            </a:extLst>
          </p:cNvPr>
          <p:cNvSpPr txBox="1">
            <a:spLocks noChangeArrowheads="1"/>
          </p:cNvSpPr>
          <p:nvPr/>
        </p:nvSpPr>
        <p:spPr bwMode="auto">
          <a:xfrm>
            <a:off x="107504" y="1412776"/>
            <a:ext cx="69926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de-DE" altLang="de-DE" dirty="0">
                <a:solidFill>
                  <a:srgbClr val="B00032"/>
                </a:solidFill>
                <a:latin typeface="+mn-lt"/>
              </a:rPr>
              <a:t>Wichtige Dokumente finden Sie hier:</a:t>
            </a:r>
          </a:p>
        </p:txBody>
      </p:sp>
      <p:sp>
        <p:nvSpPr>
          <p:cNvPr id="8" name="Text Box 73">
            <a:extLst>
              <a:ext uri="{FF2B5EF4-FFF2-40B4-BE49-F238E27FC236}">
                <a16:creationId xmlns:a16="http://schemas.microsoft.com/office/drawing/2014/main" id="{BCB3A5BF-DFFA-4E93-9DEF-2BDF401AE283}"/>
              </a:ext>
            </a:extLst>
          </p:cNvPr>
          <p:cNvSpPr txBox="1">
            <a:spLocks noChangeArrowheads="1"/>
          </p:cNvSpPr>
          <p:nvPr/>
        </p:nvSpPr>
        <p:spPr bwMode="auto">
          <a:xfrm>
            <a:off x="7452320" y="404664"/>
            <a:ext cx="14401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ts val="0"/>
              </a:spcBef>
            </a:pPr>
            <a:r>
              <a:rPr lang="de-DE" altLang="de-DE" dirty="0">
                <a:solidFill>
                  <a:srgbClr val="B00032"/>
                </a:solidFill>
                <a:latin typeface="+mn-lt"/>
              </a:rPr>
              <a:t>LINKS</a:t>
            </a:r>
          </a:p>
        </p:txBody>
      </p:sp>
      <p:sp>
        <p:nvSpPr>
          <p:cNvPr id="2" name="Foliennummernplatzhalter 1">
            <a:extLst>
              <a:ext uri="{FF2B5EF4-FFF2-40B4-BE49-F238E27FC236}">
                <a16:creationId xmlns:a16="http://schemas.microsoft.com/office/drawing/2014/main" id="{7D6042F4-C86B-471F-AE9B-863A7D314099}"/>
              </a:ext>
            </a:extLst>
          </p:cNvPr>
          <p:cNvSpPr>
            <a:spLocks noGrp="1"/>
          </p:cNvSpPr>
          <p:nvPr>
            <p:ph type="sldNum" sz="quarter" idx="12"/>
          </p:nvPr>
        </p:nvSpPr>
        <p:spPr/>
        <p:txBody>
          <a:bodyPr/>
          <a:lstStyle/>
          <a:p>
            <a:fld id="{B3DE2FFF-A3B8-4C82-AE37-97B6D92D4CC5}" type="slidenum">
              <a:rPr lang="de-DE" altLang="de-DE" smtClean="0"/>
              <a:pPr/>
              <a:t>13</a:t>
            </a:fld>
            <a:endParaRPr lang="de-DE" altLang="de-DE"/>
          </a:p>
        </p:txBody>
      </p:sp>
      <p:sp>
        <p:nvSpPr>
          <p:cNvPr id="4" name="Datumsplatzhalter 3">
            <a:extLst>
              <a:ext uri="{FF2B5EF4-FFF2-40B4-BE49-F238E27FC236}">
                <a16:creationId xmlns:a16="http://schemas.microsoft.com/office/drawing/2014/main" id="{24B87D8A-8532-4EB0-B1F7-C59713E1DE63}"/>
              </a:ext>
            </a:extLst>
          </p:cNvPr>
          <p:cNvSpPr>
            <a:spLocks noGrp="1"/>
          </p:cNvSpPr>
          <p:nvPr>
            <p:ph type="dt" sz="half" idx="10"/>
          </p:nvPr>
        </p:nvSpPr>
        <p:spPr/>
        <p:txBody>
          <a:bodyPr/>
          <a:lstStyle/>
          <a:p>
            <a:pPr>
              <a:defRPr/>
            </a:pPr>
            <a:r>
              <a:rPr lang="de-DE"/>
              <a:t>22.06.2020 (V1.0)</a:t>
            </a:r>
          </a:p>
        </p:txBody>
      </p:sp>
    </p:spTree>
    <p:extLst>
      <p:ext uri="{BB962C8B-B14F-4D97-AF65-F5344CB8AC3E}">
        <p14:creationId xmlns:p14="http://schemas.microsoft.com/office/powerpoint/2010/main" val="1296031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txBox="1">
            <a:spLocks noGrp="1"/>
          </p:cNvSpPr>
          <p:nvPr/>
        </p:nvSpPr>
        <p:spPr bwMode="auto">
          <a:xfrm>
            <a:off x="7667625" y="6473825"/>
            <a:ext cx="1081088" cy="339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CA22CBFC-74D8-4F9A-8CCF-7EB715EFE2BD}" type="slidenum">
              <a:rPr lang="de-DE" altLang="de-DE" sz="1000" smtClean="0">
                <a:solidFill>
                  <a:srgbClr val="FFFFFF"/>
                </a:solidFill>
              </a:rPr>
              <a:pPr algn="r" eaLnBrk="1" hangingPunct="1">
                <a:defRPr/>
              </a:pPr>
              <a:t>14</a:t>
            </a:fld>
            <a:endParaRPr lang="de-DE" altLang="de-DE" sz="1000">
              <a:solidFill>
                <a:srgbClr val="FFFFFF"/>
              </a:solidFill>
            </a:endParaRPr>
          </a:p>
        </p:txBody>
      </p:sp>
      <p:sp>
        <p:nvSpPr>
          <p:cNvPr id="8" name="Text Box 73">
            <a:extLst>
              <a:ext uri="{FF2B5EF4-FFF2-40B4-BE49-F238E27FC236}">
                <a16:creationId xmlns:a16="http://schemas.microsoft.com/office/drawing/2014/main" id="{BCB3A5BF-DFFA-4E93-9DEF-2BDF401AE283}"/>
              </a:ext>
            </a:extLst>
          </p:cNvPr>
          <p:cNvSpPr txBox="1">
            <a:spLocks noChangeArrowheads="1"/>
          </p:cNvSpPr>
          <p:nvPr/>
        </p:nvSpPr>
        <p:spPr bwMode="auto">
          <a:xfrm>
            <a:off x="251520" y="2767438"/>
            <a:ext cx="81369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ts val="0"/>
              </a:spcBef>
            </a:pPr>
            <a:r>
              <a:rPr lang="de-DE" altLang="de-DE" dirty="0">
                <a:solidFill>
                  <a:srgbClr val="B00032"/>
                </a:solidFill>
                <a:latin typeface="+mn-lt"/>
              </a:rPr>
              <a:t>DZHK LIMS (</a:t>
            </a:r>
            <a:r>
              <a:rPr lang="de-DE" altLang="de-DE" dirty="0" err="1">
                <a:solidFill>
                  <a:srgbClr val="B00032"/>
                </a:solidFill>
                <a:latin typeface="+mn-lt"/>
              </a:rPr>
              <a:t>CentraXX</a:t>
            </a:r>
            <a:r>
              <a:rPr lang="de-DE" altLang="de-DE" dirty="0">
                <a:solidFill>
                  <a:srgbClr val="B00032"/>
                </a:solidFill>
                <a:latin typeface="+mn-lt"/>
              </a:rPr>
              <a:t>)</a:t>
            </a:r>
          </a:p>
          <a:p>
            <a:pPr algn="ctr">
              <a:spcBef>
                <a:spcPts val="0"/>
              </a:spcBef>
            </a:pPr>
            <a:r>
              <a:rPr lang="de-DE" altLang="de-DE" dirty="0">
                <a:solidFill>
                  <a:srgbClr val="B00032"/>
                </a:solidFill>
                <a:latin typeface="+mn-lt"/>
              </a:rPr>
              <a:t>Initiale Einrichtung der Benutzeroberfläche</a:t>
            </a:r>
          </a:p>
        </p:txBody>
      </p:sp>
      <p:sp>
        <p:nvSpPr>
          <p:cNvPr id="2" name="Foliennummernplatzhalter 1">
            <a:extLst>
              <a:ext uri="{FF2B5EF4-FFF2-40B4-BE49-F238E27FC236}">
                <a16:creationId xmlns:a16="http://schemas.microsoft.com/office/drawing/2014/main" id="{7D6042F4-C86B-471F-AE9B-863A7D314099}"/>
              </a:ext>
            </a:extLst>
          </p:cNvPr>
          <p:cNvSpPr>
            <a:spLocks noGrp="1"/>
          </p:cNvSpPr>
          <p:nvPr>
            <p:ph type="sldNum" sz="quarter" idx="12"/>
          </p:nvPr>
        </p:nvSpPr>
        <p:spPr/>
        <p:txBody>
          <a:bodyPr/>
          <a:lstStyle/>
          <a:p>
            <a:fld id="{B3DE2FFF-A3B8-4C82-AE37-97B6D92D4CC5}" type="slidenum">
              <a:rPr lang="de-DE" altLang="de-DE" smtClean="0"/>
              <a:pPr/>
              <a:t>14</a:t>
            </a:fld>
            <a:endParaRPr lang="de-DE" altLang="de-DE"/>
          </a:p>
        </p:txBody>
      </p:sp>
      <p:sp>
        <p:nvSpPr>
          <p:cNvPr id="4" name="Datumsplatzhalter 3">
            <a:extLst>
              <a:ext uri="{FF2B5EF4-FFF2-40B4-BE49-F238E27FC236}">
                <a16:creationId xmlns:a16="http://schemas.microsoft.com/office/drawing/2014/main" id="{24B87D8A-8532-4EB0-B1F7-C59713E1DE63}"/>
              </a:ext>
            </a:extLst>
          </p:cNvPr>
          <p:cNvSpPr>
            <a:spLocks noGrp="1"/>
          </p:cNvSpPr>
          <p:nvPr>
            <p:ph type="dt" sz="half" idx="10"/>
          </p:nvPr>
        </p:nvSpPr>
        <p:spPr/>
        <p:txBody>
          <a:bodyPr/>
          <a:lstStyle/>
          <a:p>
            <a:pPr>
              <a:defRPr/>
            </a:pPr>
            <a:r>
              <a:rPr lang="de-DE"/>
              <a:t>22.06.2020 (V1.0)</a:t>
            </a:r>
          </a:p>
        </p:txBody>
      </p:sp>
      <p:sp>
        <p:nvSpPr>
          <p:cNvPr id="10" name="Rectangle 7">
            <a:extLst>
              <a:ext uri="{FF2B5EF4-FFF2-40B4-BE49-F238E27FC236}">
                <a16:creationId xmlns:a16="http://schemas.microsoft.com/office/drawing/2014/main" id="{7DE422DC-250F-4F11-88C4-952F64ECDBE1}"/>
              </a:ext>
            </a:extLst>
          </p:cNvPr>
          <p:cNvSpPr>
            <a:spLocks noChangeArrowheads="1"/>
          </p:cNvSpPr>
          <p:nvPr/>
        </p:nvSpPr>
        <p:spPr bwMode="auto">
          <a:xfrm>
            <a:off x="0" y="101044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3700001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txBox="1">
            <a:spLocks noGrp="1"/>
          </p:cNvSpPr>
          <p:nvPr/>
        </p:nvSpPr>
        <p:spPr bwMode="auto">
          <a:xfrm>
            <a:off x="7667625" y="6473825"/>
            <a:ext cx="1081088" cy="339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CA22CBFC-74D8-4F9A-8CCF-7EB715EFE2BD}" type="slidenum">
              <a:rPr lang="de-DE" altLang="de-DE" sz="1000" smtClean="0">
                <a:solidFill>
                  <a:srgbClr val="FFFFFF"/>
                </a:solidFill>
              </a:rPr>
              <a:pPr algn="r" eaLnBrk="1" hangingPunct="1">
                <a:defRPr/>
              </a:pPr>
              <a:t>15</a:t>
            </a:fld>
            <a:endParaRPr lang="de-DE" altLang="de-DE" sz="1000">
              <a:solidFill>
                <a:srgbClr val="FFFFFF"/>
              </a:solidFill>
            </a:endParaRPr>
          </a:p>
        </p:txBody>
      </p:sp>
      <p:sp>
        <p:nvSpPr>
          <p:cNvPr id="2" name="Foliennummernplatzhalter 1">
            <a:extLst>
              <a:ext uri="{FF2B5EF4-FFF2-40B4-BE49-F238E27FC236}">
                <a16:creationId xmlns:a16="http://schemas.microsoft.com/office/drawing/2014/main" id="{7D6042F4-C86B-471F-AE9B-863A7D314099}"/>
              </a:ext>
            </a:extLst>
          </p:cNvPr>
          <p:cNvSpPr>
            <a:spLocks noGrp="1"/>
          </p:cNvSpPr>
          <p:nvPr>
            <p:ph type="sldNum" sz="quarter" idx="12"/>
          </p:nvPr>
        </p:nvSpPr>
        <p:spPr/>
        <p:txBody>
          <a:bodyPr/>
          <a:lstStyle/>
          <a:p>
            <a:fld id="{B3DE2FFF-A3B8-4C82-AE37-97B6D92D4CC5}" type="slidenum">
              <a:rPr lang="de-DE" altLang="de-DE" smtClean="0"/>
              <a:pPr/>
              <a:t>15</a:t>
            </a:fld>
            <a:endParaRPr lang="de-DE" altLang="de-DE"/>
          </a:p>
        </p:txBody>
      </p:sp>
      <p:sp>
        <p:nvSpPr>
          <p:cNvPr id="4" name="Datumsplatzhalter 3">
            <a:extLst>
              <a:ext uri="{FF2B5EF4-FFF2-40B4-BE49-F238E27FC236}">
                <a16:creationId xmlns:a16="http://schemas.microsoft.com/office/drawing/2014/main" id="{24B87D8A-8532-4EB0-B1F7-C59713E1DE63}"/>
              </a:ext>
            </a:extLst>
          </p:cNvPr>
          <p:cNvSpPr>
            <a:spLocks noGrp="1"/>
          </p:cNvSpPr>
          <p:nvPr>
            <p:ph type="dt" sz="half" idx="10"/>
          </p:nvPr>
        </p:nvSpPr>
        <p:spPr/>
        <p:txBody>
          <a:bodyPr/>
          <a:lstStyle/>
          <a:p>
            <a:pPr>
              <a:defRPr/>
            </a:pPr>
            <a:r>
              <a:rPr lang="de-DE"/>
              <a:t>22.06.2020 (V1.0)</a:t>
            </a:r>
          </a:p>
        </p:txBody>
      </p:sp>
      <p:pic>
        <p:nvPicPr>
          <p:cNvPr id="1027" name="Grafik 1" descr="cid:image001.png@01D543A7.31CF3440">
            <a:extLst>
              <a:ext uri="{FF2B5EF4-FFF2-40B4-BE49-F238E27FC236}">
                <a16:creationId xmlns:a16="http://schemas.microsoft.com/office/drawing/2014/main" id="{67A76F0B-02F4-44B2-8707-CEFEBBD078B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508104" y="3277667"/>
            <a:ext cx="1805439" cy="28043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5FCCD5BC-B8E1-47A7-BC98-F6C7B13EACF2}"/>
              </a:ext>
            </a:extLst>
          </p:cNvPr>
          <p:cNvSpPr>
            <a:spLocks noChangeArrowheads="1"/>
          </p:cNvSpPr>
          <p:nvPr/>
        </p:nvSpPr>
        <p:spPr bwMode="auto">
          <a:xfrm>
            <a:off x="107504" y="753503"/>
            <a:ext cx="8748464"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de-DE" altLang="de-DE" sz="1800" b="1" i="0" u="none" strike="noStrike" cap="none" normalizeH="0" baseline="0" dirty="0">
              <a:ln>
                <a:noFill/>
              </a:ln>
              <a:solidFill>
                <a:schemeClr val="tx1"/>
              </a:solidFill>
              <a:effectLst/>
              <a:latin typeface="+mn-l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lang="de-DE" altLang="de-DE" sz="1800" b="1" dirty="0">
              <a:latin typeface="+mn-l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de-DE" altLang="de-DE" sz="1800" b="1" i="0" u="none" strike="noStrike" cap="none" normalizeH="0" baseline="0" dirty="0">
                <a:ln>
                  <a:noFill/>
                </a:ln>
                <a:solidFill>
                  <a:schemeClr val="tx1"/>
                </a:solidFill>
                <a:effectLst/>
                <a:latin typeface="+mn-lt"/>
                <a:ea typeface="Calibri" panose="020F0502020204030204" pitchFamily="34" charset="0"/>
              </a:rPr>
              <a:t> Benutzeroberfläche</a:t>
            </a:r>
            <a:endParaRPr kumimoji="0" lang="de-DE" altLang="de-DE"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mn-l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mn-lt"/>
                <a:ea typeface="Calibri" panose="020F0502020204030204" pitchFamily="34" charset="0"/>
              </a:rPr>
              <a:t>Die Anzeige der Informationen kann benutzerspezifisch ausgewählt und dauerhaft so abgespeichert werden. Folgend die Einstellung für die Anzeige der Suchergebnisse zu Proben und Patienten, sowie die Anzeige der Workflows in der Übersicht.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mn-l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800" dirty="0">
                <a:latin typeface="+mn-lt"/>
                <a:ea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mn-l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800" dirty="0">
              <a:latin typeface="+mn-l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mn-l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mn-lt"/>
                <a:ea typeface="Calibri" panose="020F0502020204030204" pitchFamily="34" charset="0"/>
              </a:rPr>
              <a:t>		Benutzermenü </a:t>
            </a:r>
            <a:r>
              <a:rPr kumimoji="0" lang="de-DE" altLang="de-DE" sz="1800" b="0" i="0" u="none" strike="noStrike" cap="none" normalizeH="0" baseline="0" dirty="0">
                <a:ln>
                  <a:noFill/>
                </a:ln>
                <a:solidFill>
                  <a:schemeClr val="tx1"/>
                </a:solidFill>
                <a:effectLst/>
                <a:latin typeface="+mn-lt"/>
                <a:ea typeface="Calibri" panose="020F0502020204030204" pitchFamily="34" charset="0"/>
                <a:sym typeface="Wingdings" panose="05000000000000000000" pitchFamily="2" charset="2"/>
              </a:rPr>
              <a:t></a:t>
            </a:r>
            <a:r>
              <a:rPr kumimoji="0" lang="de-DE" altLang="de-DE" sz="1800" b="0" i="0" u="none" strike="noStrike" cap="none" normalizeH="0" baseline="0" dirty="0">
                <a:ln>
                  <a:noFill/>
                </a:ln>
                <a:solidFill>
                  <a:schemeClr val="tx1"/>
                </a:solidFill>
                <a:effectLst/>
                <a:latin typeface="+mn-lt"/>
                <a:ea typeface="Calibri" panose="020F0502020204030204" pitchFamily="34" charset="0"/>
              </a:rPr>
              <a:t> Einstellungen</a:t>
            </a:r>
            <a:endParaRPr kumimoji="0" lang="de-DE" altLang="de-DE"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7DE422DC-250F-4F11-88C4-952F64ECDBE1}"/>
              </a:ext>
            </a:extLst>
          </p:cNvPr>
          <p:cNvSpPr>
            <a:spLocks noChangeArrowheads="1"/>
          </p:cNvSpPr>
          <p:nvPr/>
        </p:nvSpPr>
        <p:spPr bwMode="auto">
          <a:xfrm>
            <a:off x="0" y="101044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Text Box 73">
            <a:extLst>
              <a:ext uri="{FF2B5EF4-FFF2-40B4-BE49-F238E27FC236}">
                <a16:creationId xmlns:a16="http://schemas.microsoft.com/office/drawing/2014/main" id="{B4EAE038-E49F-44B6-82F6-775500E90400}"/>
              </a:ext>
            </a:extLst>
          </p:cNvPr>
          <p:cNvSpPr txBox="1">
            <a:spLocks noChangeArrowheads="1"/>
          </p:cNvSpPr>
          <p:nvPr/>
        </p:nvSpPr>
        <p:spPr bwMode="auto">
          <a:xfrm>
            <a:off x="6300192" y="188640"/>
            <a:ext cx="309634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ts val="0"/>
              </a:spcBef>
            </a:pPr>
            <a:r>
              <a:rPr lang="de-DE" altLang="de-DE" dirty="0">
                <a:solidFill>
                  <a:srgbClr val="B00032"/>
                </a:solidFill>
                <a:latin typeface="+mn-lt"/>
              </a:rPr>
              <a:t>DZHK Biobanking – </a:t>
            </a:r>
          </a:p>
          <a:p>
            <a:pPr>
              <a:spcBef>
                <a:spcPts val="0"/>
              </a:spcBef>
            </a:pPr>
            <a:r>
              <a:rPr lang="de-DE" altLang="de-DE" dirty="0">
                <a:solidFill>
                  <a:srgbClr val="B00032"/>
                </a:solidFill>
                <a:latin typeface="+mn-lt"/>
              </a:rPr>
              <a:t>LIMS (</a:t>
            </a:r>
            <a:r>
              <a:rPr lang="de-DE" altLang="de-DE" dirty="0" err="1">
                <a:solidFill>
                  <a:srgbClr val="B00032"/>
                </a:solidFill>
                <a:latin typeface="+mn-lt"/>
              </a:rPr>
              <a:t>CentraXX</a:t>
            </a:r>
            <a:r>
              <a:rPr lang="de-DE" altLang="de-DE" dirty="0">
                <a:solidFill>
                  <a:srgbClr val="B00032"/>
                </a:solidFill>
                <a:latin typeface="+mn-lt"/>
              </a:rPr>
              <a:t>)</a:t>
            </a:r>
          </a:p>
          <a:p>
            <a:pPr>
              <a:spcBef>
                <a:spcPts val="0"/>
              </a:spcBef>
            </a:pPr>
            <a:endParaRPr lang="de-DE" altLang="de-DE" dirty="0">
              <a:solidFill>
                <a:srgbClr val="B00032"/>
              </a:solidFill>
              <a:latin typeface="+mn-lt"/>
            </a:endParaRPr>
          </a:p>
        </p:txBody>
      </p:sp>
    </p:spTree>
    <p:extLst>
      <p:ext uri="{BB962C8B-B14F-4D97-AF65-F5344CB8AC3E}">
        <p14:creationId xmlns:p14="http://schemas.microsoft.com/office/powerpoint/2010/main" val="2689336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txBox="1">
            <a:spLocks noGrp="1"/>
          </p:cNvSpPr>
          <p:nvPr/>
        </p:nvSpPr>
        <p:spPr bwMode="auto">
          <a:xfrm>
            <a:off x="7667625" y="6473825"/>
            <a:ext cx="1081088" cy="339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CA22CBFC-74D8-4F9A-8CCF-7EB715EFE2BD}" type="slidenum">
              <a:rPr lang="de-DE" altLang="de-DE" sz="1000" smtClean="0">
                <a:solidFill>
                  <a:srgbClr val="FFFFFF"/>
                </a:solidFill>
              </a:rPr>
              <a:pPr algn="r" eaLnBrk="1" hangingPunct="1">
                <a:defRPr/>
              </a:pPr>
              <a:t>16</a:t>
            </a:fld>
            <a:endParaRPr lang="de-DE" altLang="de-DE" sz="1000">
              <a:solidFill>
                <a:srgbClr val="FFFFFF"/>
              </a:solidFill>
            </a:endParaRPr>
          </a:p>
        </p:txBody>
      </p:sp>
      <p:sp>
        <p:nvSpPr>
          <p:cNvPr id="8" name="Text Box 73">
            <a:extLst>
              <a:ext uri="{FF2B5EF4-FFF2-40B4-BE49-F238E27FC236}">
                <a16:creationId xmlns:a16="http://schemas.microsoft.com/office/drawing/2014/main" id="{BCB3A5BF-DFFA-4E93-9DEF-2BDF401AE283}"/>
              </a:ext>
            </a:extLst>
          </p:cNvPr>
          <p:cNvSpPr txBox="1">
            <a:spLocks noChangeArrowheads="1"/>
          </p:cNvSpPr>
          <p:nvPr/>
        </p:nvSpPr>
        <p:spPr bwMode="auto">
          <a:xfrm>
            <a:off x="6300192" y="188640"/>
            <a:ext cx="309634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ts val="0"/>
              </a:spcBef>
            </a:pPr>
            <a:r>
              <a:rPr lang="de-DE" altLang="de-DE" dirty="0">
                <a:solidFill>
                  <a:srgbClr val="B00032"/>
                </a:solidFill>
                <a:latin typeface="+mn-lt"/>
              </a:rPr>
              <a:t>DZHK Biobanking – </a:t>
            </a:r>
          </a:p>
          <a:p>
            <a:pPr>
              <a:spcBef>
                <a:spcPts val="0"/>
              </a:spcBef>
            </a:pPr>
            <a:r>
              <a:rPr lang="de-DE" altLang="de-DE" dirty="0">
                <a:solidFill>
                  <a:srgbClr val="B00032"/>
                </a:solidFill>
                <a:latin typeface="+mn-lt"/>
              </a:rPr>
              <a:t>LIMS (</a:t>
            </a:r>
            <a:r>
              <a:rPr lang="de-DE" altLang="de-DE" dirty="0" err="1">
                <a:solidFill>
                  <a:srgbClr val="B00032"/>
                </a:solidFill>
                <a:latin typeface="+mn-lt"/>
              </a:rPr>
              <a:t>CentraXX</a:t>
            </a:r>
            <a:r>
              <a:rPr lang="de-DE" altLang="de-DE" dirty="0">
                <a:solidFill>
                  <a:srgbClr val="B00032"/>
                </a:solidFill>
                <a:latin typeface="+mn-lt"/>
              </a:rPr>
              <a:t>)</a:t>
            </a:r>
          </a:p>
          <a:p>
            <a:pPr>
              <a:spcBef>
                <a:spcPts val="0"/>
              </a:spcBef>
            </a:pPr>
            <a:endParaRPr lang="de-DE" altLang="de-DE" dirty="0">
              <a:solidFill>
                <a:srgbClr val="B00032"/>
              </a:solidFill>
              <a:latin typeface="+mn-lt"/>
            </a:endParaRPr>
          </a:p>
        </p:txBody>
      </p:sp>
      <p:sp>
        <p:nvSpPr>
          <p:cNvPr id="2" name="Foliennummernplatzhalter 1">
            <a:extLst>
              <a:ext uri="{FF2B5EF4-FFF2-40B4-BE49-F238E27FC236}">
                <a16:creationId xmlns:a16="http://schemas.microsoft.com/office/drawing/2014/main" id="{7D6042F4-C86B-471F-AE9B-863A7D314099}"/>
              </a:ext>
            </a:extLst>
          </p:cNvPr>
          <p:cNvSpPr>
            <a:spLocks noGrp="1"/>
          </p:cNvSpPr>
          <p:nvPr>
            <p:ph type="sldNum" sz="quarter" idx="12"/>
          </p:nvPr>
        </p:nvSpPr>
        <p:spPr/>
        <p:txBody>
          <a:bodyPr/>
          <a:lstStyle/>
          <a:p>
            <a:fld id="{B3DE2FFF-A3B8-4C82-AE37-97B6D92D4CC5}" type="slidenum">
              <a:rPr lang="de-DE" altLang="de-DE" smtClean="0"/>
              <a:pPr/>
              <a:t>16</a:t>
            </a:fld>
            <a:endParaRPr lang="de-DE" altLang="de-DE"/>
          </a:p>
        </p:txBody>
      </p:sp>
      <p:sp>
        <p:nvSpPr>
          <p:cNvPr id="4" name="Datumsplatzhalter 3">
            <a:extLst>
              <a:ext uri="{FF2B5EF4-FFF2-40B4-BE49-F238E27FC236}">
                <a16:creationId xmlns:a16="http://schemas.microsoft.com/office/drawing/2014/main" id="{24B87D8A-8532-4EB0-B1F7-C59713E1DE63}"/>
              </a:ext>
            </a:extLst>
          </p:cNvPr>
          <p:cNvSpPr>
            <a:spLocks noGrp="1"/>
          </p:cNvSpPr>
          <p:nvPr>
            <p:ph type="dt" sz="half" idx="10"/>
          </p:nvPr>
        </p:nvSpPr>
        <p:spPr/>
        <p:txBody>
          <a:bodyPr/>
          <a:lstStyle/>
          <a:p>
            <a:pPr>
              <a:defRPr/>
            </a:pPr>
            <a:r>
              <a:rPr lang="de-DE"/>
              <a:t>22.06.2020 (V1.0)</a:t>
            </a:r>
          </a:p>
        </p:txBody>
      </p:sp>
      <p:pic>
        <p:nvPicPr>
          <p:cNvPr id="1026" name="Grafik 4" descr="cid:image007.png@01D543AB.5E5476C0">
            <a:extLst>
              <a:ext uri="{FF2B5EF4-FFF2-40B4-BE49-F238E27FC236}">
                <a16:creationId xmlns:a16="http://schemas.microsoft.com/office/drawing/2014/main" id="{927458C3-7117-45B0-BBDD-2255810D87F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7109" y="2272064"/>
            <a:ext cx="6097623" cy="35216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id="{854EC356-7ABC-489C-A8BA-989397D6B45B}"/>
              </a:ext>
            </a:extLst>
          </p:cNvPr>
          <p:cNvSpPr>
            <a:spLocks noChangeArrowheads="1"/>
          </p:cNvSpPr>
          <p:nvPr/>
        </p:nvSpPr>
        <p:spPr bwMode="auto">
          <a:xfrm>
            <a:off x="-11685" y="1436816"/>
            <a:ext cx="915568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mn-lt"/>
                <a:ea typeface="Calibri" panose="020F0502020204030204" pitchFamily="34" charset="0"/>
              </a:rPr>
              <a:t>Unter dem </a:t>
            </a:r>
            <a:r>
              <a:rPr kumimoji="0" lang="de-DE" altLang="de-DE" sz="1800" b="1" i="0" u="none" strike="noStrike" cap="none" normalizeH="0" baseline="0" dirty="0">
                <a:ln>
                  <a:noFill/>
                </a:ln>
                <a:solidFill>
                  <a:schemeClr val="tx1"/>
                </a:solidFill>
                <a:effectLst/>
                <a:latin typeface="+mn-lt"/>
                <a:ea typeface="Calibri" panose="020F0502020204030204" pitchFamily="34" charset="0"/>
              </a:rPr>
              <a:t>Reiter Spaltenkonfiguration </a:t>
            </a:r>
            <a:r>
              <a:rPr kumimoji="0" lang="de-DE" altLang="de-DE" sz="1800" b="0" i="0" u="none" strike="noStrike" cap="none" normalizeH="0" baseline="0" dirty="0">
                <a:ln>
                  <a:noFill/>
                </a:ln>
                <a:solidFill>
                  <a:schemeClr val="tx1"/>
                </a:solidFill>
                <a:effectLst/>
                <a:latin typeface="+mn-lt"/>
                <a:ea typeface="Calibri" panose="020F0502020204030204" pitchFamily="34" charset="0"/>
              </a:rPr>
              <a:t>können Sie gewünschte Parameter von der linken Seite über die Pfeiltasten auf die rechte Seite verschieben und umgekehrt:</a:t>
            </a:r>
            <a:endParaRPr kumimoji="0" lang="de-DE" altLang="de-DE"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7DE422DC-250F-4F11-88C4-952F64ECDBE1}"/>
              </a:ext>
            </a:extLst>
          </p:cNvPr>
          <p:cNvSpPr>
            <a:spLocks noChangeArrowheads="1"/>
          </p:cNvSpPr>
          <p:nvPr/>
        </p:nvSpPr>
        <p:spPr bwMode="auto">
          <a:xfrm>
            <a:off x="0" y="101044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Rechteck 2">
            <a:extLst>
              <a:ext uri="{FF2B5EF4-FFF2-40B4-BE49-F238E27FC236}">
                <a16:creationId xmlns:a16="http://schemas.microsoft.com/office/drawing/2014/main" id="{5F2C95D4-C7A1-45EE-BA85-2DAED425BA44}"/>
              </a:ext>
            </a:extLst>
          </p:cNvPr>
          <p:cNvSpPr/>
          <p:nvPr/>
        </p:nvSpPr>
        <p:spPr bwMode="auto">
          <a:xfrm>
            <a:off x="994657" y="2708920"/>
            <a:ext cx="1777143" cy="2160240"/>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1" name="Rectangle 5">
            <a:extLst>
              <a:ext uri="{FF2B5EF4-FFF2-40B4-BE49-F238E27FC236}">
                <a16:creationId xmlns:a16="http://schemas.microsoft.com/office/drawing/2014/main" id="{429B89B2-D72B-4884-97BC-9FC5B6490D51}"/>
              </a:ext>
            </a:extLst>
          </p:cNvPr>
          <p:cNvSpPr>
            <a:spLocks noChangeArrowheads="1"/>
          </p:cNvSpPr>
          <p:nvPr/>
        </p:nvSpPr>
        <p:spPr bwMode="auto">
          <a:xfrm>
            <a:off x="-11686" y="5746030"/>
            <a:ext cx="915568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de-DE" altLang="de-DE" sz="1800" dirty="0">
                <a:latin typeface="+mn-lt"/>
              </a:rPr>
              <a:t>Auf der linken Seite muss der Bereich für die Spaltenkonfiguration ausgewählt werden (in der Abbildung ist es die Patientensuchfunktion und die Ausgabe des Suchergebnisses).</a:t>
            </a:r>
            <a:endParaRPr kumimoji="0" lang="de-DE" altLang="de-DE"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2" name="Rechteck 11">
            <a:extLst>
              <a:ext uri="{FF2B5EF4-FFF2-40B4-BE49-F238E27FC236}">
                <a16:creationId xmlns:a16="http://schemas.microsoft.com/office/drawing/2014/main" id="{04A6D02A-F065-42A9-A23C-01F9BADD8A74}"/>
              </a:ext>
            </a:extLst>
          </p:cNvPr>
          <p:cNvSpPr/>
          <p:nvPr/>
        </p:nvSpPr>
        <p:spPr bwMode="auto">
          <a:xfrm>
            <a:off x="3563889" y="5445224"/>
            <a:ext cx="792088" cy="229888"/>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934525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txBox="1">
            <a:spLocks noGrp="1"/>
          </p:cNvSpPr>
          <p:nvPr/>
        </p:nvSpPr>
        <p:spPr bwMode="auto">
          <a:xfrm>
            <a:off x="7667625" y="6473825"/>
            <a:ext cx="1081088" cy="339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CA22CBFC-74D8-4F9A-8CCF-7EB715EFE2BD}" type="slidenum">
              <a:rPr lang="de-DE" altLang="de-DE" sz="1000" smtClean="0">
                <a:solidFill>
                  <a:srgbClr val="FFFFFF"/>
                </a:solidFill>
              </a:rPr>
              <a:pPr algn="r" eaLnBrk="1" hangingPunct="1">
                <a:defRPr/>
              </a:pPr>
              <a:t>17</a:t>
            </a:fld>
            <a:endParaRPr lang="de-DE" altLang="de-DE" sz="1000">
              <a:solidFill>
                <a:srgbClr val="FFFFFF"/>
              </a:solidFill>
            </a:endParaRPr>
          </a:p>
        </p:txBody>
      </p:sp>
      <p:sp>
        <p:nvSpPr>
          <p:cNvPr id="8" name="Text Box 73">
            <a:extLst>
              <a:ext uri="{FF2B5EF4-FFF2-40B4-BE49-F238E27FC236}">
                <a16:creationId xmlns:a16="http://schemas.microsoft.com/office/drawing/2014/main" id="{BCB3A5BF-DFFA-4E93-9DEF-2BDF401AE283}"/>
              </a:ext>
            </a:extLst>
          </p:cNvPr>
          <p:cNvSpPr txBox="1">
            <a:spLocks noChangeArrowheads="1"/>
          </p:cNvSpPr>
          <p:nvPr/>
        </p:nvSpPr>
        <p:spPr bwMode="auto">
          <a:xfrm>
            <a:off x="4788024" y="188640"/>
            <a:ext cx="81369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ts val="0"/>
              </a:spcBef>
            </a:pPr>
            <a:r>
              <a:rPr lang="de-DE" altLang="de-DE" dirty="0">
                <a:solidFill>
                  <a:srgbClr val="B00032"/>
                </a:solidFill>
                <a:latin typeface="+mn-lt"/>
              </a:rPr>
              <a:t>DZHK Biobanking – </a:t>
            </a:r>
          </a:p>
          <a:p>
            <a:pPr>
              <a:spcBef>
                <a:spcPts val="0"/>
              </a:spcBef>
            </a:pPr>
            <a:r>
              <a:rPr lang="de-DE" altLang="de-DE" dirty="0">
                <a:solidFill>
                  <a:srgbClr val="B00032"/>
                </a:solidFill>
                <a:latin typeface="+mn-lt"/>
              </a:rPr>
              <a:t>LIMS (</a:t>
            </a:r>
            <a:r>
              <a:rPr lang="de-DE" altLang="de-DE" dirty="0" err="1">
                <a:solidFill>
                  <a:srgbClr val="B00032"/>
                </a:solidFill>
                <a:latin typeface="+mn-lt"/>
              </a:rPr>
              <a:t>CentraXX</a:t>
            </a:r>
            <a:r>
              <a:rPr lang="de-DE" altLang="de-DE" dirty="0">
                <a:solidFill>
                  <a:srgbClr val="B00032"/>
                </a:solidFill>
                <a:latin typeface="+mn-lt"/>
              </a:rPr>
              <a:t>)</a:t>
            </a:r>
          </a:p>
          <a:p>
            <a:pPr>
              <a:spcBef>
                <a:spcPts val="0"/>
              </a:spcBef>
            </a:pPr>
            <a:endParaRPr lang="de-DE" altLang="de-DE" dirty="0">
              <a:solidFill>
                <a:srgbClr val="B00032"/>
              </a:solidFill>
              <a:latin typeface="+mn-lt"/>
            </a:endParaRPr>
          </a:p>
        </p:txBody>
      </p:sp>
      <p:sp>
        <p:nvSpPr>
          <p:cNvPr id="2" name="Foliennummernplatzhalter 1">
            <a:extLst>
              <a:ext uri="{FF2B5EF4-FFF2-40B4-BE49-F238E27FC236}">
                <a16:creationId xmlns:a16="http://schemas.microsoft.com/office/drawing/2014/main" id="{7D6042F4-C86B-471F-AE9B-863A7D314099}"/>
              </a:ext>
            </a:extLst>
          </p:cNvPr>
          <p:cNvSpPr>
            <a:spLocks noGrp="1"/>
          </p:cNvSpPr>
          <p:nvPr>
            <p:ph type="sldNum" sz="quarter" idx="12"/>
          </p:nvPr>
        </p:nvSpPr>
        <p:spPr/>
        <p:txBody>
          <a:bodyPr/>
          <a:lstStyle/>
          <a:p>
            <a:fld id="{B3DE2FFF-A3B8-4C82-AE37-97B6D92D4CC5}" type="slidenum">
              <a:rPr lang="de-DE" altLang="de-DE" smtClean="0"/>
              <a:pPr/>
              <a:t>17</a:t>
            </a:fld>
            <a:endParaRPr lang="de-DE" altLang="de-DE"/>
          </a:p>
        </p:txBody>
      </p:sp>
      <p:sp>
        <p:nvSpPr>
          <p:cNvPr id="4" name="Datumsplatzhalter 3">
            <a:extLst>
              <a:ext uri="{FF2B5EF4-FFF2-40B4-BE49-F238E27FC236}">
                <a16:creationId xmlns:a16="http://schemas.microsoft.com/office/drawing/2014/main" id="{24B87D8A-8532-4EB0-B1F7-C59713E1DE63}"/>
              </a:ext>
            </a:extLst>
          </p:cNvPr>
          <p:cNvSpPr>
            <a:spLocks noGrp="1"/>
          </p:cNvSpPr>
          <p:nvPr>
            <p:ph type="dt" sz="half" idx="10"/>
          </p:nvPr>
        </p:nvSpPr>
        <p:spPr/>
        <p:txBody>
          <a:bodyPr/>
          <a:lstStyle/>
          <a:p>
            <a:pPr>
              <a:defRPr/>
            </a:pPr>
            <a:r>
              <a:rPr lang="de-DE"/>
              <a:t>22.06.2020 (V1.0)</a:t>
            </a:r>
          </a:p>
        </p:txBody>
      </p:sp>
      <p:sp>
        <p:nvSpPr>
          <p:cNvPr id="9" name="Rectangle 6">
            <a:extLst>
              <a:ext uri="{FF2B5EF4-FFF2-40B4-BE49-F238E27FC236}">
                <a16:creationId xmlns:a16="http://schemas.microsoft.com/office/drawing/2014/main" id="{A86DA864-2C50-4CB4-9AE9-44C9055595FD}"/>
              </a:ext>
            </a:extLst>
          </p:cNvPr>
          <p:cNvSpPr>
            <a:spLocks noChangeArrowheads="1"/>
          </p:cNvSpPr>
          <p:nvPr/>
        </p:nvSpPr>
        <p:spPr bwMode="auto">
          <a:xfrm>
            <a:off x="108012" y="1388969"/>
            <a:ext cx="892797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mn-l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mn-lt"/>
                <a:ea typeface="Calibri" panose="020F0502020204030204" pitchFamily="34" charset="0"/>
              </a:rPr>
              <a:t>Folgende Einstellungen werden empfohlen:</a:t>
            </a:r>
            <a:endParaRPr kumimoji="0" lang="de-DE" altLang="de-DE"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chemeClr val="tx1"/>
              </a:solidFill>
              <a:effectLst/>
              <a:latin typeface="+mn-lt"/>
            </a:endParaRPr>
          </a:p>
        </p:txBody>
      </p:sp>
      <p:sp>
        <p:nvSpPr>
          <p:cNvPr id="10" name="Rectangle 7">
            <a:extLst>
              <a:ext uri="{FF2B5EF4-FFF2-40B4-BE49-F238E27FC236}">
                <a16:creationId xmlns:a16="http://schemas.microsoft.com/office/drawing/2014/main" id="{7DE422DC-250F-4F11-88C4-952F64ECDBE1}"/>
              </a:ext>
            </a:extLst>
          </p:cNvPr>
          <p:cNvSpPr>
            <a:spLocks noChangeArrowheads="1"/>
          </p:cNvSpPr>
          <p:nvPr/>
        </p:nvSpPr>
        <p:spPr bwMode="auto">
          <a:xfrm>
            <a:off x="0" y="101044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3" name="Grafik 2">
            <a:extLst>
              <a:ext uri="{FF2B5EF4-FFF2-40B4-BE49-F238E27FC236}">
                <a16:creationId xmlns:a16="http://schemas.microsoft.com/office/drawing/2014/main" id="{04BB6741-FA67-4204-88B5-9DDF434004BE}"/>
              </a:ext>
            </a:extLst>
          </p:cNvPr>
          <p:cNvPicPr>
            <a:picLocks noChangeAspect="1"/>
          </p:cNvPicPr>
          <p:nvPr/>
        </p:nvPicPr>
        <p:blipFill>
          <a:blip r:embed="rId2"/>
          <a:stretch>
            <a:fillRect/>
          </a:stretch>
        </p:blipFill>
        <p:spPr>
          <a:xfrm>
            <a:off x="3155906" y="2679596"/>
            <a:ext cx="2350669" cy="2837636"/>
          </a:xfrm>
          <a:prstGeom prst="rect">
            <a:avLst/>
          </a:prstGeom>
        </p:spPr>
      </p:pic>
      <p:pic>
        <p:nvPicPr>
          <p:cNvPr id="5" name="Grafik 4">
            <a:extLst>
              <a:ext uri="{FF2B5EF4-FFF2-40B4-BE49-F238E27FC236}">
                <a16:creationId xmlns:a16="http://schemas.microsoft.com/office/drawing/2014/main" id="{CC2C7D20-0AB1-491A-A1EC-3443EDBD5D90}"/>
              </a:ext>
            </a:extLst>
          </p:cNvPr>
          <p:cNvPicPr>
            <a:picLocks noChangeAspect="1"/>
          </p:cNvPicPr>
          <p:nvPr/>
        </p:nvPicPr>
        <p:blipFill>
          <a:blip r:embed="rId3"/>
          <a:stretch>
            <a:fillRect/>
          </a:stretch>
        </p:blipFill>
        <p:spPr>
          <a:xfrm>
            <a:off x="5819684" y="2625449"/>
            <a:ext cx="3051750" cy="1763574"/>
          </a:xfrm>
          <a:prstGeom prst="rect">
            <a:avLst/>
          </a:prstGeom>
        </p:spPr>
      </p:pic>
      <p:sp>
        <p:nvSpPr>
          <p:cNvPr id="7" name="Textfeld 6">
            <a:extLst>
              <a:ext uri="{FF2B5EF4-FFF2-40B4-BE49-F238E27FC236}">
                <a16:creationId xmlns:a16="http://schemas.microsoft.com/office/drawing/2014/main" id="{76B02C2E-415F-43F7-892D-BE0BAB1CA95B}"/>
              </a:ext>
            </a:extLst>
          </p:cNvPr>
          <p:cNvSpPr txBox="1"/>
          <p:nvPr/>
        </p:nvSpPr>
        <p:spPr>
          <a:xfrm>
            <a:off x="3100871" y="2325354"/>
            <a:ext cx="2942258" cy="646331"/>
          </a:xfrm>
          <a:prstGeom prst="rect">
            <a:avLst/>
          </a:prstGeom>
          <a:noFill/>
        </p:spPr>
        <p:txBody>
          <a:bodyPr wrap="square" rtlCol="0">
            <a:spAutoFit/>
          </a:bodyPr>
          <a:lstStyle/>
          <a:p>
            <a:r>
              <a:rPr lang="de-DE" sz="1800" dirty="0">
                <a:latin typeface="+mn-lt"/>
              </a:rPr>
              <a:t>Probensuche</a:t>
            </a:r>
          </a:p>
          <a:p>
            <a:endParaRPr lang="de-DE" sz="1800" dirty="0">
              <a:latin typeface="+mn-lt"/>
            </a:endParaRPr>
          </a:p>
        </p:txBody>
      </p:sp>
      <p:sp>
        <p:nvSpPr>
          <p:cNvPr id="12" name="Textfeld 11">
            <a:extLst>
              <a:ext uri="{FF2B5EF4-FFF2-40B4-BE49-F238E27FC236}">
                <a16:creationId xmlns:a16="http://schemas.microsoft.com/office/drawing/2014/main" id="{9DA9CB96-0021-4326-845D-5210FD3F27CE}"/>
              </a:ext>
            </a:extLst>
          </p:cNvPr>
          <p:cNvSpPr txBox="1"/>
          <p:nvPr/>
        </p:nvSpPr>
        <p:spPr>
          <a:xfrm>
            <a:off x="5780621" y="2340892"/>
            <a:ext cx="2942258" cy="646331"/>
          </a:xfrm>
          <a:prstGeom prst="rect">
            <a:avLst/>
          </a:prstGeom>
          <a:noFill/>
        </p:spPr>
        <p:txBody>
          <a:bodyPr wrap="square" rtlCol="0">
            <a:spAutoFit/>
          </a:bodyPr>
          <a:lstStyle/>
          <a:p>
            <a:r>
              <a:rPr lang="de-DE" sz="1800" dirty="0">
                <a:latin typeface="+mn-lt"/>
              </a:rPr>
              <a:t>Workflow-Aufgaben</a:t>
            </a:r>
          </a:p>
          <a:p>
            <a:endParaRPr lang="de-DE" sz="1800" dirty="0">
              <a:latin typeface="+mn-lt"/>
            </a:endParaRPr>
          </a:p>
        </p:txBody>
      </p:sp>
      <p:pic>
        <p:nvPicPr>
          <p:cNvPr id="13" name="Grafik 12">
            <a:extLst>
              <a:ext uri="{FF2B5EF4-FFF2-40B4-BE49-F238E27FC236}">
                <a16:creationId xmlns:a16="http://schemas.microsoft.com/office/drawing/2014/main" id="{7E7106C0-613D-44C6-9BCD-F51CBF06AA8E}"/>
              </a:ext>
            </a:extLst>
          </p:cNvPr>
          <p:cNvPicPr>
            <a:picLocks noChangeAspect="1"/>
          </p:cNvPicPr>
          <p:nvPr/>
        </p:nvPicPr>
        <p:blipFill>
          <a:blip r:embed="rId4"/>
          <a:stretch>
            <a:fillRect/>
          </a:stretch>
        </p:blipFill>
        <p:spPr>
          <a:xfrm>
            <a:off x="251520" y="2716980"/>
            <a:ext cx="2591277" cy="2256707"/>
          </a:xfrm>
          <a:prstGeom prst="rect">
            <a:avLst/>
          </a:prstGeom>
        </p:spPr>
      </p:pic>
      <p:sp>
        <p:nvSpPr>
          <p:cNvPr id="14" name="Textfeld 13">
            <a:extLst>
              <a:ext uri="{FF2B5EF4-FFF2-40B4-BE49-F238E27FC236}">
                <a16:creationId xmlns:a16="http://schemas.microsoft.com/office/drawing/2014/main" id="{1A588AF3-F60A-4C21-AA8A-715F57624492}"/>
              </a:ext>
            </a:extLst>
          </p:cNvPr>
          <p:cNvSpPr txBox="1"/>
          <p:nvPr/>
        </p:nvSpPr>
        <p:spPr>
          <a:xfrm>
            <a:off x="163047" y="2356430"/>
            <a:ext cx="2942258" cy="646331"/>
          </a:xfrm>
          <a:prstGeom prst="rect">
            <a:avLst/>
          </a:prstGeom>
          <a:noFill/>
        </p:spPr>
        <p:txBody>
          <a:bodyPr wrap="square" rtlCol="0">
            <a:spAutoFit/>
          </a:bodyPr>
          <a:lstStyle/>
          <a:p>
            <a:r>
              <a:rPr lang="de-DE" sz="1800" dirty="0">
                <a:latin typeface="+mn-lt"/>
              </a:rPr>
              <a:t>Patientensuche</a:t>
            </a:r>
          </a:p>
          <a:p>
            <a:endParaRPr lang="de-DE" sz="1800" dirty="0">
              <a:latin typeface="+mn-lt"/>
            </a:endParaRPr>
          </a:p>
        </p:txBody>
      </p:sp>
    </p:spTree>
    <p:extLst>
      <p:ext uri="{BB962C8B-B14F-4D97-AF65-F5344CB8AC3E}">
        <p14:creationId xmlns:p14="http://schemas.microsoft.com/office/powerpoint/2010/main" val="2170253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Inhaltsplatzhalter 2"/>
          <p:cNvSpPr>
            <a:spLocks noGrp="1"/>
          </p:cNvSpPr>
          <p:nvPr>
            <p:ph idx="1"/>
          </p:nvPr>
        </p:nvSpPr>
        <p:spPr>
          <a:xfrm>
            <a:off x="439703" y="2204864"/>
            <a:ext cx="8107363" cy="3241675"/>
          </a:xfrm>
        </p:spPr>
        <p:txBody>
          <a:bodyPr/>
          <a:lstStyle/>
          <a:p>
            <a:r>
              <a:rPr lang="de-DE" altLang="de-DE" sz="1800" b="1" dirty="0"/>
              <a:t>Biobanking-Team: </a:t>
            </a:r>
          </a:p>
          <a:p>
            <a:r>
              <a:rPr lang="de-DE" sz="1800" dirty="0"/>
              <a:t>E-Mail: </a:t>
            </a:r>
            <a:r>
              <a:rPr lang="de-DE" sz="1800" dirty="0">
                <a:solidFill>
                  <a:srgbClr val="B00032"/>
                </a:solidFill>
                <a:hlinkClick r:id="rId2">
                  <a:extLst>
                    <a:ext uri="{A12FA001-AC4F-418D-AE19-62706E023703}">
                      <ahyp:hlinkClr xmlns:ahyp="http://schemas.microsoft.com/office/drawing/2018/hyperlinkcolor" val="tx"/>
                    </a:ext>
                  </a:extLst>
                </a:hlinkClick>
              </a:rPr>
              <a:t>christian.schaefer@med.uni-greifswald.de</a:t>
            </a:r>
            <a:r>
              <a:rPr lang="de-DE" sz="1800" dirty="0">
                <a:solidFill>
                  <a:srgbClr val="B00032"/>
                </a:solidFill>
              </a:rPr>
              <a:t> </a:t>
            </a:r>
          </a:p>
          <a:p>
            <a:r>
              <a:rPr lang="de-DE" sz="1800" dirty="0"/>
              <a:t>Tel: +49 3834 86 5538</a:t>
            </a:r>
          </a:p>
          <a:p>
            <a:endParaRPr lang="de-DE" altLang="de-DE" sz="1800" b="1" dirty="0"/>
          </a:p>
          <a:p>
            <a:r>
              <a:rPr lang="de-DE" altLang="de-DE" sz="1800" dirty="0"/>
              <a:t>E-Mail: </a:t>
            </a:r>
            <a:r>
              <a:rPr lang="de-DE" altLang="de-DE" sz="1800" dirty="0">
                <a:solidFill>
                  <a:srgbClr val="B00032"/>
                </a:solidFill>
                <a:hlinkClick r:id="rId3">
                  <a:extLst>
                    <a:ext uri="{A12FA001-AC4F-418D-AE19-62706E023703}">
                      <ahyp:hlinkClr xmlns:ahyp="http://schemas.microsoft.com/office/drawing/2018/hyperlinkcolor" val="tx"/>
                    </a:ext>
                  </a:extLst>
                </a:hlinkClick>
              </a:rPr>
              <a:t>ivonne.wallrabenstein@dzhk.de</a:t>
            </a:r>
            <a:endParaRPr lang="de-DE" altLang="de-DE" sz="1800" b="1" dirty="0"/>
          </a:p>
          <a:p>
            <a:r>
              <a:rPr lang="de-DE" sz="1800" dirty="0"/>
              <a:t>Tel: +49 30 3465 529 09 (Mo-Fr 9:00 - 12:00 Uhr)</a:t>
            </a:r>
            <a:endParaRPr lang="de-DE" altLang="de-DE" sz="1800" b="1" dirty="0"/>
          </a:p>
          <a:p>
            <a:endParaRPr lang="de-DE" altLang="de-DE" sz="1800" dirty="0"/>
          </a:p>
          <a:p>
            <a:r>
              <a:rPr lang="de-DE" altLang="de-DE" sz="1800" b="1" dirty="0"/>
              <a:t>Kontakt Biobanking-Projekt: </a:t>
            </a:r>
          </a:p>
          <a:p>
            <a:r>
              <a:rPr lang="de-DE" altLang="de-DE" sz="1800" dirty="0">
                <a:solidFill>
                  <a:srgbClr val="B00032"/>
                </a:solidFill>
                <a:hlinkClick r:id="rId4">
                  <a:extLst>
                    <a:ext uri="{A12FA001-AC4F-418D-AE19-62706E023703}">
                      <ahyp:hlinkClr xmlns:ahyp="http://schemas.microsoft.com/office/drawing/2018/hyperlinkcolor" val="tx"/>
                    </a:ext>
                  </a:extLst>
                </a:hlinkClick>
              </a:rPr>
              <a:t>biobanking@dzhk.de</a:t>
            </a:r>
            <a:endParaRPr lang="de-DE" altLang="de-DE" sz="1800" dirty="0">
              <a:solidFill>
                <a:srgbClr val="B00032"/>
              </a:solidFill>
            </a:endParaRPr>
          </a:p>
          <a:p>
            <a:endParaRPr lang="de-DE" altLang="de-DE" sz="2000" dirty="0"/>
          </a:p>
        </p:txBody>
      </p:sp>
      <p:sp>
        <p:nvSpPr>
          <p:cNvPr id="2" name="Foliennummernplatzhalter 1">
            <a:extLst>
              <a:ext uri="{FF2B5EF4-FFF2-40B4-BE49-F238E27FC236}">
                <a16:creationId xmlns:a16="http://schemas.microsoft.com/office/drawing/2014/main" id="{ED3E671E-183E-4BA2-9871-936B786C00E4}"/>
              </a:ext>
            </a:extLst>
          </p:cNvPr>
          <p:cNvSpPr>
            <a:spLocks noGrp="1"/>
          </p:cNvSpPr>
          <p:nvPr>
            <p:ph type="sldNum" sz="quarter" idx="12"/>
          </p:nvPr>
        </p:nvSpPr>
        <p:spPr/>
        <p:txBody>
          <a:bodyPr/>
          <a:lstStyle/>
          <a:p>
            <a:fld id="{B3DE2FFF-A3B8-4C82-AE37-97B6D92D4CC5}" type="slidenum">
              <a:rPr lang="de-DE" altLang="de-DE" smtClean="0"/>
              <a:pPr/>
              <a:t>18</a:t>
            </a:fld>
            <a:endParaRPr lang="de-DE" altLang="de-DE"/>
          </a:p>
        </p:txBody>
      </p:sp>
      <p:sp>
        <p:nvSpPr>
          <p:cNvPr id="3" name="Datumsplatzhalter 2">
            <a:extLst>
              <a:ext uri="{FF2B5EF4-FFF2-40B4-BE49-F238E27FC236}">
                <a16:creationId xmlns:a16="http://schemas.microsoft.com/office/drawing/2014/main" id="{AC04D494-636A-4E38-8DAA-9C923AF09186}"/>
              </a:ext>
            </a:extLst>
          </p:cNvPr>
          <p:cNvSpPr>
            <a:spLocks noGrp="1"/>
          </p:cNvSpPr>
          <p:nvPr>
            <p:ph type="dt" sz="half" idx="10"/>
          </p:nvPr>
        </p:nvSpPr>
        <p:spPr/>
        <p:txBody>
          <a:bodyPr/>
          <a:lstStyle/>
          <a:p>
            <a:pPr>
              <a:defRPr/>
            </a:pPr>
            <a:r>
              <a:rPr lang="de-DE"/>
              <a:t>22.06.2020 (V1.0)</a:t>
            </a:r>
          </a:p>
        </p:txBody>
      </p:sp>
    </p:spTree>
    <p:extLst>
      <p:ext uri="{BB962C8B-B14F-4D97-AF65-F5344CB8AC3E}">
        <p14:creationId xmlns:p14="http://schemas.microsoft.com/office/powerpoint/2010/main" val="2600268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45" y="1469568"/>
            <a:ext cx="4121155" cy="447262"/>
          </a:xfrm>
        </p:spPr>
        <p:txBody>
          <a:bodyPr/>
          <a:lstStyle/>
          <a:p>
            <a:r>
              <a:rPr lang="de-DE" dirty="0"/>
              <a:t>DZHK Basis-Biobanking (</a:t>
            </a:r>
            <a:r>
              <a:rPr lang="de-DE" dirty="0" err="1"/>
              <a:t>Basisset</a:t>
            </a:r>
            <a:r>
              <a:rPr lang="de-DE" dirty="0"/>
              <a:t>)</a:t>
            </a:r>
          </a:p>
        </p:txBody>
      </p:sp>
      <p:sp>
        <p:nvSpPr>
          <p:cNvPr id="3" name="Inhaltsplatzhalter 2"/>
          <p:cNvSpPr>
            <a:spLocks noGrp="1"/>
          </p:cNvSpPr>
          <p:nvPr>
            <p:ph idx="1"/>
          </p:nvPr>
        </p:nvSpPr>
        <p:spPr>
          <a:xfrm>
            <a:off x="107505" y="1916831"/>
            <a:ext cx="4464495" cy="4556993"/>
          </a:xfrm>
        </p:spPr>
        <p:txBody>
          <a:bodyPr/>
          <a:lstStyle/>
          <a:p>
            <a:pPr>
              <a:buFont typeface="Arial" panose="020B0604020202020204" pitchFamily="34" charset="0"/>
              <a:buChar char="•"/>
            </a:pPr>
            <a:r>
              <a:rPr lang="de-DE" altLang="de-DE" dirty="0">
                <a:cs typeface="Arial" panose="020B0604020202020204" pitchFamily="34" charset="0"/>
              </a:rPr>
              <a:t>Prospektive, </a:t>
            </a:r>
            <a:r>
              <a:rPr lang="de-DE" altLang="de-DE" b="1" dirty="0">
                <a:cs typeface="Arial" panose="020B0604020202020204" pitchFamily="34" charset="0"/>
              </a:rPr>
              <a:t>zweckoffene</a:t>
            </a:r>
            <a:r>
              <a:rPr lang="de-DE" altLang="de-DE" dirty="0">
                <a:cs typeface="Arial" panose="020B0604020202020204" pitchFamily="34" charset="0"/>
              </a:rPr>
              <a:t> Biomaterialsammlung</a:t>
            </a:r>
          </a:p>
          <a:p>
            <a:pPr>
              <a:buFont typeface="Arial" panose="020B0604020202020204" pitchFamily="34" charset="0"/>
              <a:buChar char="•"/>
            </a:pPr>
            <a:r>
              <a:rPr lang="de-DE" altLang="de-DE" dirty="0">
                <a:cs typeface="Arial" panose="020B0604020202020204" pitchFamily="34" charset="0"/>
              </a:rPr>
              <a:t>Jedes rekrutierende Studienzentrum wird durch den </a:t>
            </a:r>
            <a:r>
              <a:rPr lang="de-DE" altLang="de-DE" b="1" dirty="0">
                <a:cs typeface="Arial" panose="020B0604020202020204" pitchFamily="34" charset="0"/>
              </a:rPr>
              <a:t>Sponsor verpflichtet</a:t>
            </a:r>
            <a:r>
              <a:rPr lang="de-DE" altLang="de-DE" dirty="0">
                <a:cs typeface="Arial" panose="020B0604020202020204" pitchFamily="34" charset="0"/>
              </a:rPr>
              <a:t>, jeden Teilnehmer einer klinischen DZHK-Studie, Kohorte, oder Register über diese Biomaterialsammlung aufzuklären und die Möglichkeit zur Einwilligung zu bieten.</a:t>
            </a:r>
          </a:p>
          <a:p>
            <a:pPr>
              <a:buFont typeface="Arial" panose="020B0604020202020204" pitchFamily="34" charset="0"/>
              <a:buChar char="•"/>
            </a:pPr>
            <a:r>
              <a:rPr lang="de-DE" altLang="de-DE" dirty="0">
                <a:cs typeface="Arial" panose="020B0604020202020204" pitchFamily="34" charset="0"/>
              </a:rPr>
              <a:t>Sofern die Einwilligung gegeben wurde, ist das Basis-Biobanking zur </a:t>
            </a:r>
            <a:r>
              <a:rPr lang="de-DE" altLang="de-DE" b="1" dirty="0">
                <a:cs typeface="Arial" panose="020B0604020202020204" pitchFamily="34" charset="0"/>
              </a:rPr>
              <a:t>Baseline-Visite</a:t>
            </a:r>
            <a:r>
              <a:rPr lang="de-DE" altLang="de-DE" dirty="0">
                <a:cs typeface="Arial" panose="020B0604020202020204" pitchFamily="34" charset="0"/>
              </a:rPr>
              <a:t> durchzuführen.</a:t>
            </a:r>
          </a:p>
          <a:p>
            <a:pPr>
              <a:buFont typeface="Arial" panose="020B0604020202020204" pitchFamily="34" charset="0"/>
              <a:buChar char="•"/>
            </a:pPr>
            <a:r>
              <a:rPr lang="de-DE" dirty="0"/>
              <a:t>Das Basisbiomaterial ist Eigentum des DZHK und unterliegt somit der </a:t>
            </a:r>
            <a:r>
              <a:rPr lang="de-DE" b="1" dirty="0"/>
              <a:t>DZHK-Nutzungsordnung</a:t>
            </a:r>
            <a:r>
              <a:rPr lang="de-DE" dirty="0"/>
              <a:t>.</a:t>
            </a:r>
          </a:p>
          <a:p>
            <a:pPr>
              <a:buFont typeface="Arial" panose="020B0604020202020204" pitchFamily="34" charset="0"/>
              <a:buChar char="•"/>
            </a:pPr>
            <a:endParaRPr lang="de-DE" altLang="de-DE" dirty="0">
              <a:cs typeface="Arial" panose="020B0604020202020204" pitchFamily="34" charset="0"/>
            </a:endParaRPr>
          </a:p>
          <a:p>
            <a:endParaRPr lang="de-DE" dirty="0"/>
          </a:p>
        </p:txBody>
      </p:sp>
      <p:pic>
        <p:nvPicPr>
          <p:cNvPr id="5" name="Picture 11">
            <a:extLst>
              <a:ext uri="{FF2B5EF4-FFF2-40B4-BE49-F238E27FC236}">
                <a16:creationId xmlns:a16="http://schemas.microsoft.com/office/drawing/2014/main" id="{F98925D6-34D1-4701-8D91-FAB0B3C1E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53417"/>
            <a:ext cx="331152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el 1">
            <a:extLst>
              <a:ext uri="{FF2B5EF4-FFF2-40B4-BE49-F238E27FC236}">
                <a16:creationId xmlns:a16="http://schemas.microsoft.com/office/drawing/2014/main" id="{DC3AC787-F820-414C-8BDA-B6B4E1C62B43}"/>
              </a:ext>
            </a:extLst>
          </p:cNvPr>
          <p:cNvSpPr txBox="1">
            <a:spLocks/>
          </p:cNvSpPr>
          <p:nvPr/>
        </p:nvSpPr>
        <p:spPr bwMode="auto">
          <a:xfrm>
            <a:off x="4915340" y="1469570"/>
            <a:ext cx="4265173" cy="4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a:solidFill>
                  <a:srgbClr val="B00032"/>
                </a:solidFill>
                <a:latin typeface="+mj-lt"/>
                <a:ea typeface="ＭＳ Ｐゴシック" panose="020B0600070205080204" pitchFamily="34" charset="-128"/>
                <a:cs typeface="ＭＳ Ｐゴシック" charset="0"/>
              </a:defRPr>
            </a:lvl1pPr>
            <a:lvl2pPr algn="l" rtl="0" eaLnBrk="0" fontAlgn="base" hangingPunct="0">
              <a:spcBef>
                <a:spcPct val="0"/>
              </a:spcBef>
              <a:spcAft>
                <a:spcPct val="0"/>
              </a:spcAft>
              <a:defRPr sz="2000">
                <a:solidFill>
                  <a:schemeClr val="accent1"/>
                </a:solidFill>
                <a:latin typeface="Calibri" charset="0"/>
                <a:ea typeface="ＭＳ Ｐゴシック" panose="020B0600070205080204" pitchFamily="34" charset="-128"/>
                <a:cs typeface="ＭＳ Ｐゴシック" charset="0"/>
              </a:defRPr>
            </a:lvl2pPr>
            <a:lvl3pPr algn="l" rtl="0" eaLnBrk="0" fontAlgn="base" hangingPunct="0">
              <a:spcBef>
                <a:spcPct val="0"/>
              </a:spcBef>
              <a:spcAft>
                <a:spcPct val="0"/>
              </a:spcAft>
              <a:defRPr sz="2000">
                <a:solidFill>
                  <a:schemeClr val="accent1"/>
                </a:solidFill>
                <a:latin typeface="Calibri" charset="0"/>
                <a:ea typeface="ＭＳ Ｐゴシック" panose="020B0600070205080204" pitchFamily="34" charset="-128"/>
                <a:cs typeface="ＭＳ Ｐゴシック" charset="0"/>
              </a:defRPr>
            </a:lvl3pPr>
            <a:lvl4pPr algn="l" rtl="0" eaLnBrk="0" fontAlgn="base" hangingPunct="0">
              <a:spcBef>
                <a:spcPct val="0"/>
              </a:spcBef>
              <a:spcAft>
                <a:spcPct val="0"/>
              </a:spcAft>
              <a:defRPr sz="2000">
                <a:solidFill>
                  <a:schemeClr val="accent1"/>
                </a:solidFill>
                <a:latin typeface="Calibri" charset="0"/>
                <a:ea typeface="ＭＳ Ｐゴシック" panose="020B0600070205080204" pitchFamily="34" charset="-128"/>
                <a:cs typeface="ＭＳ Ｐゴシック" charset="0"/>
              </a:defRPr>
            </a:lvl4pPr>
            <a:lvl5pPr algn="l" rtl="0" eaLnBrk="0" fontAlgn="base" hangingPunct="0">
              <a:spcBef>
                <a:spcPct val="0"/>
              </a:spcBef>
              <a:spcAft>
                <a:spcPct val="0"/>
              </a:spcAft>
              <a:defRPr sz="2000">
                <a:solidFill>
                  <a:schemeClr val="accent1"/>
                </a:solidFill>
                <a:latin typeface="Calibri" charset="0"/>
                <a:ea typeface="ＭＳ Ｐゴシック" panose="020B0600070205080204" pitchFamily="34" charset="-128"/>
                <a:cs typeface="ＭＳ Ｐゴシック" charset="0"/>
              </a:defRPr>
            </a:lvl5pPr>
            <a:lvl6pPr marL="457200" algn="l" rtl="0" fontAlgn="base">
              <a:spcBef>
                <a:spcPct val="0"/>
              </a:spcBef>
              <a:spcAft>
                <a:spcPct val="0"/>
              </a:spcAft>
              <a:defRPr sz="2400">
                <a:solidFill>
                  <a:schemeClr val="tx1"/>
                </a:solidFill>
                <a:latin typeface="Arial" charset="0"/>
                <a:ea typeface="ＭＳ Ｐゴシック" charset="0"/>
              </a:defRPr>
            </a:lvl6pPr>
            <a:lvl7pPr marL="914400" algn="l" rtl="0" fontAlgn="base">
              <a:spcBef>
                <a:spcPct val="0"/>
              </a:spcBef>
              <a:spcAft>
                <a:spcPct val="0"/>
              </a:spcAft>
              <a:defRPr sz="2400">
                <a:solidFill>
                  <a:schemeClr val="tx1"/>
                </a:solidFill>
                <a:latin typeface="Arial" charset="0"/>
                <a:ea typeface="ＭＳ Ｐゴシック" charset="0"/>
              </a:defRPr>
            </a:lvl7pPr>
            <a:lvl8pPr marL="1371600" algn="l" rtl="0" fontAlgn="base">
              <a:spcBef>
                <a:spcPct val="0"/>
              </a:spcBef>
              <a:spcAft>
                <a:spcPct val="0"/>
              </a:spcAft>
              <a:defRPr sz="2400">
                <a:solidFill>
                  <a:schemeClr val="tx1"/>
                </a:solidFill>
                <a:latin typeface="Arial" charset="0"/>
                <a:ea typeface="ＭＳ Ｐゴシック" charset="0"/>
              </a:defRPr>
            </a:lvl8pPr>
            <a:lvl9pPr marL="1828800" algn="l" rtl="0" fontAlgn="base">
              <a:spcBef>
                <a:spcPct val="0"/>
              </a:spcBef>
              <a:spcAft>
                <a:spcPct val="0"/>
              </a:spcAft>
              <a:defRPr sz="2400">
                <a:solidFill>
                  <a:schemeClr val="tx1"/>
                </a:solidFill>
                <a:latin typeface="Arial" charset="0"/>
                <a:ea typeface="ＭＳ Ｐゴシック" charset="0"/>
              </a:defRPr>
            </a:lvl9pPr>
          </a:lstStyle>
          <a:p>
            <a:r>
              <a:rPr lang="de-DE" kern="0" dirty="0"/>
              <a:t>DZHK Studien-Biobanking (Studienset)</a:t>
            </a:r>
          </a:p>
        </p:txBody>
      </p:sp>
      <p:sp>
        <p:nvSpPr>
          <p:cNvPr id="10" name="Inhaltsplatzhalter 2">
            <a:extLst>
              <a:ext uri="{FF2B5EF4-FFF2-40B4-BE49-F238E27FC236}">
                <a16:creationId xmlns:a16="http://schemas.microsoft.com/office/drawing/2014/main" id="{F6D135CF-8C4C-4E17-A1EC-4A2C3AFE4CF6}"/>
              </a:ext>
            </a:extLst>
          </p:cNvPr>
          <p:cNvSpPr txBox="1">
            <a:spLocks/>
          </p:cNvSpPr>
          <p:nvPr/>
        </p:nvSpPr>
        <p:spPr bwMode="auto">
          <a:xfrm>
            <a:off x="4716016" y="1916832"/>
            <a:ext cx="4464495" cy="455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1600">
                <a:solidFill>
                  <a:schemeClr val="tx1"/>
                </a:solidFill>
                <a:latin typeface="+mn-lt"/>
                <a:ea typeface="ＭＳ Ｐゴシック" panose="020B0600070205080204" pitchFamily="34" charset="-128"/>
                <a:cs typeface="ＭＳ Ｐゴシック" charset="0"/>
              </a:defRPr>
            </a:lvl1pPr>
            <a:lvl2pPr marL="541338" indent="-350838" algn="l" rtl="0" eaLnBrk="0" fontAlgn="base" hangingPunct="0">
              <a:spcBef>
                <a:spcPct val="20000"/>
              </a:spcBef>
              <a:spcAft>
                <a:spcPct val="0"/>
              </a:spcAft>
              <a:buClr>
                <a:schemeClr val="accent1"/>
              </a:buClr>
              <a:buFont typeface="Lucida Grande"/>
              <a:buChar char="▶"/>
              <a:defRPr sz="1600">
                <a:solidFill>
                  <a:schemeClr val="tx1"/>
                </a:solidFill>
                <a:latin typeface="+mn-lt"/>
                <a:ea typeface="ＭＳ Ｐゴシック" panose="020B0600070205080204" pitchFamily="34" charset="-128"/>
              </a:defRPr>
            </a:lvl2pPr>
            <a:lvl3pPr marL="804863" indent="-236538" algn="l" rtl="0" eaLnBrk="0" fontAlgn="base" hangingPunct="0">
              <a:spcBef>
                <a:spcPct val="20000"/>
              </a:spcBef>
              <a:spcAft>
                <a:spcPct val="0"/>
              </a:spcAft>
              <a:buClr>
                <a:schemeClr val="accent1"/>
              </a:buClr>
              <a:buFont typeface="Lucida Grande"/>
              <a:buChar char="▶"/>
              <a:defRPr sz="1600">
                <a:solidFill>
                  <a:schemeClr val="tx1"/>
                </a:solidFill>
                <a:latin typeface="+mn-lt"/>
                <a:ea typeface="ＭＳ Ｐゴシック" panose="020B0600070205080204" pitchFamily="34" charset="-128"/>
              </a:defRPr>
            </a:lvl3pPr>
            <a:lvl4pPr marL="982663" indent="-1778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1439863" indent="-271463" algn="l" rtl="0" eaLnBrk="0" fontAlgn="base" hangingPunct="0">
              <a:spcBef>
                <a:spcPct val="20000"/>
              </a:spcBef>
              <a:spcAft>
                <a:spcPct val="0"/>
              </a:spcAft>
              <a:defRPr sz="1600">
                <a:solidFill>
                  <a:schemeClr val="tx1"/>
                </a:solidFill>
                <a:latin typeface="+mn-lt"/>
                <a:ea typeface="ＭＳ Ｐゴシック" panose="020B0600070205080204" pitchFamily="34" charset="-128"/>
              </a:defRPr>
            </a:lvl5pPr>
            <a:lvl6pPr marL="2039938" indent="-228600" algn="l" rtl="0" fontAlgn="base">
              <a:spcBef>
                <a:spcPct val="20000"/>
              </a:spcBef>
              <a:spcAft>
                <a:spcPct val="0"/>
              </a:spcAft>
              <a:defRPr sz="1600">
                <a:solidFill>
                  <a:schemeClr val="tx1"/>
                </a:solidFill>
                <a:latin typeface="+mn-lt"/>
                <a:ea typeface="+mn-ea"/>
              </a:defRPr>
            </a:lvl6pPr>
            <a:lvl7pPr marL="2497138" indent="-228600" algn="l" rtl="0" fontAlgn="base">
              <a:spcBef>
                <a:spcPct val="20000"/>
              </a:spcBef>
              <a:spcAft>
                <a:spcPct val="0"/>
              </a:spcAft>
              <a:defRPr sz="1600">
                <a:solidFill>
                  <a:schemeClr val="tx1"/>
                </a:solidFill>
                <a:latin typeface="+mn-lt"/>
                <a:ea typeface="+mn-ea"/>
              </a:defRPr>
            </a:lvl7pPr>
            <a:lvl8pPr marL="2954338" indent="-228600" algn="l" rtl="0" fontAlgn="base">
              <a:spcBef>
                <a:spcPct val="20000"/>
              </a:spcBef>
              <a:spcAft>
                <a:spcPct val="0"/>
              </a:spcAft>
              <a:defRPr sz="1600">
                <a:solidFill>
                  <a:schemeClr val="tx1"/>
                </a:solidFill>
                <a:latin typeface="+mn-lt"/>
                <a:ea typeface="+mn-ea"/>
              </a:defRPr>
            </a:lvl8pPr>
            <a:lvl9pPr marL="3411538" indent="-228600" algn="l" rtl="0" fontAlgn="base">
              <a:spcBef>
                <a:spcPct val="20000"/>
              </a:spcBef>
              <a:spcAft>
                <a:spcPct val="0"/>
              </a:spcAft>
              <a:defRPr sz="1600">
                <a:solidFill>
                  <a:schemeClr val="tx1"/>
                </a:solidFill>
                <a:latin typeface="+mn-lt"/>
                <a:ea typeface="+mn-ea"/>
              </a:defRPr>
            </a:lvl9pPr>
          </a:lstStyle>
          <a:p>
            <a:pPr>
              <a:buFont typeface="Arial" panose="020B0604020202020204" pitchFamily="34" charset="0"/>
              <a:buChar char="•"/>
            </a:pPr>
            <a:r>
              <a:rPr lang="de-DE" dirty="0"/>
              <a:t>Biomaterial, das unabdingbar zur </a:t>
            </a:r>
            <a:r>
              <a:rPr lang="de-DE" b="1" dirty="0"/>
              <a:t>Beantwortung der Studienfrage oder einer vordefinierten Frage im Zusammenhang mit der Studie</a:t>
            </a:r>
            <a:r>
              <a:rPr lang="de-DE" dirty="0"/>
              <a:t> benötigt und analysiert wird.</a:t>
            </a:r>
          </a:p>
          <a:p>
            <a:pPr>
              <a:buFont typeface="Arial" panose="020B0604020202020204" pitchFamily="34" charset="0"/>
              <a:buChar char="•"/>
            </a:pPr>
            <a:r>
              <a:rPr lang="de-DE" dirty="0"/>
              <a:t>Das Studienbanking wird für jede Studie individuell festgelegt. Die Visiten zum Biobanking sind im </a:t>
            </a:r>
            <a:r>
              <a:rPr lang="de-DE" b="1" dirty="0"/>
              <a:t>Studienprotokoll</a:t>
            </a:r>
            <a:r>
              <a:rPr lang="de-DE" dirty="0"/>
              <a:t> zu finden.</a:t>
            </a:r>
          </a:p>
          <a:p>
            <a:pPr>
              <a:buFont typeface="Arial" panose="020B0604020202020204" pitchFamily="34" charset="0"/>
              <a:buChar char="•"/>
            </a:pPr>
            <a:r>
              <a:rPr lang="de-DE" dirty="0"/>
              <a:t>Die </a:t>
            </a:r>
            <a:r>
              <a:rPr lang="de-DE" b="1" dirty="0"/>
              <a:t>Nutzungsrechte</a:t>
            </a:r>
            <a:r>
              <a:rPr lang="de-DE" dirty="0"/>
              <a:t> für dieses Material obliegen </a:t>
            </a:r>
            <a:r>
              <a:rPr lang="de-DE" b="1" dirty="0"/>
              <a:t>innerhalb einer 2-jährigen Sperrfrist </a:t>
            </a:r>
            <a:r>
              <a:rPr lang="de-DE" dirty="0"/>
              <a:t>der </a:t>
            </a:r>
            <a:r>
              <a:rPr lang="de-DE" b="1" dirty="0"/>
              <a:t>Studienleitung</a:t>
            </a:r>
            <a:r>
              <a:rPr lang="de-DE" dirty="0"/>
              <a:t> und sind nicht anzeigepflichtig, wenn die Analyse mit dem Studienantrag bewilligt ist.</a:t>
            </a:r>
          </a:p>
          <a:p>
            <a:pPr>
              <a:buFont typeface="Arial" panose="020B0604020202020204" pitchFamily="34" charset="0"/>
              <a:buChar char="•"/>
            </a:pPr>
            <a:r>
              <a:rPr lang="de-DE" b="1" dirty="0"/>
              <a:t>Anschließend </a:t>
            </a:r>
            <a:r>
              <a:rPr lang="de-DE" dirty="0"/>
              <a:t>an die 2-jährige Sperrfrist gehen die Nutzungsrechte an dem Studien-Biomaterial an den </a:t>
            </a:r>
            <a:r>
              <a:rPr lang="de-DE" b="1" dirty="0"/>
              <a:t>DZHK e.V. (DZHK-Nutzungsordnung)</a:t>
            </a:r>
            <a:r>
              <a:rPr lang="de-DE" dirty="0"/>
              <a:t>.</a:t>
            </a:r>
          </a:p>
          <a:p>
            <a:pPr>
              <a:buFont typeface="Arial" panose="020B0604020202020204" pitchFamily="34" charset="0"/>
              <a:buChar char="•"/>
            </a:pPr>
            <a:endParaRPr lang="de-DE" kern="0" dirty="0"/>
          </a:p>
          <a:p>
            <a:pPr>
              <a:buFont typeface="Arial" panose="020B0604020202020204" pitchFamily="34" charset="0"/>
              <a:buChar char="•"/>
            </a:pPr>
            <a:endParaRPr lang="de-DE" altLang="de-DE" kern="0" dirty="0">
              <a:cs typeface="Arial" panose="020B0604020202020204" pitchFamily="34" charset="0"/>
            </a:endParaRPr>
          </a:p>
          <a:p>
            <a:endParaRPr lang="de-DE" kern="0" dirty="0"/>
          </a:p>
        </p:txBody>
      </p:sp>
      <p:sp>
        <p:nvSpPr>
          <p:cNvPr id="4" name="Textfeld 3">
            <a:extLst>
              <a:ext uri="{FF2B5EF4-FFF2-40B4-BE49-F238E27FC236}">
                <a16:creationId xmlns:a16="http://schemas.microsoft.com/office/drawing/2014/main" id="{6844D835-8052-42DC-B70B-8B3ADFD78E47}"/>
              </a:ext>
            </a:extLst>
          </p:cNvPr>
          <p:cNvSpPr txBox="1"/>
          <p:nvPr/>
        </p:nvSpPr>
        <p:spPr>
          <a:xfrm>
            <a:off x="72009" y="6075293"/>
            <a:ext cx="9396535" cy="707886"/>
          </a:xfrm>
          <a:prstGeom prst="rect">
            <a:avLst/>
          </a:prstGeom>
          <a:noFill/>
        </p:spPr>
        <p:txBody>
          <a:bodyPr wrap="square" rtlCol="0">
            <a:spAutoFit/>
          </a:bodyPr>
          <a:lstStyle/>
          <a:p>
            <a:r>
              <a:rPr lang="de-DE" sz="1600" kern="0" dirty="0">
                <a:latin typeface="+mn-lt"/>
              </a:rPr>
              <a:t>Die Nachnutzung der Biomaterialdaten und -sammlung wird über das </a:t>
            </a:r>
            <a:r>
              <a:rPr lang="de-DE" sz="1600" b="1" kern="0" dirty="0">
                <a:latin typeface="+mn-lt"/>
              </a:rPr>
              <a:t>DZHK Use &amp; Access Komitee</a:t>
            </a:r>
            <a:r>
              <a:rPr lang="de-DE" sz="1600" kern="0" dirty="0">
                <a:latin typeface="+mn-lt"/>
              </a:rPr>
              <a:t> geregelt.</a:t>
            </a:r>
          </a:p>
          <a:p>
            <a:endParaRPr lang="de-DE" dirty="0"/>
          </a:p>
        </p:txBody>
      </p:sp>
      <p:sp>
        <p:nvSpPr>
          <p:cNvPr id="7" name="Foliennummernplatzhalter 6">
            <a:extLst>
              <a:ext uri="{FF2B5EF4-FFF2-40B4-BE49-F238E27FC236}">
                <a16:creationId xmlns:a16="http://schemas.microsoft.com/office/drawing/2014/main" id="{02F47093-3D3B-442E-9A72-00E71D0306AE}"/>
              </a:ext>
            </a:extLst>
          </p:cNvPr>
          <p:cNvSpPr>
            <a:spLocks noGrp="1"/>
          </p:cNvSpPr>
          <p:nvPr>
            <p:ph type="sldNum" sz="quarter" idx="16"/>
          </p:nvPr>
        </p:nvSpPr>
        <p:spPr/>
        <p:txBody>
          <a:bodyPr/>
          <a:lstStyle/>
          <a:p>
            <a:pPr>
              <a:defRPr/>
            </a:pPr>
            <a:fld id="{523284D7-9F4E-4B9E-BB3D-FE7D7E796277}" type="slidenum">
              <a:rPr lang="de-DE" altLang="de-DE" smtClean="0"/>
              <a:pPr>
                <a:defRPr/>
              </a:pPr>
              <a:t>2</a:t>
            </a:fld>
            <a:endParaRPr lang="de-DE" altLang="de-DE"/>
          </a:p>
        </p:txBody>
      </p:sp>
      <p:sp>
        <p:nvSpPr>
          <p:cNvPr id="8" name="Datumsplatzhalter 7">
            <a:extLst>
              <a:ext uri="{FF2B5EF4-FFF2-40B4-BE49-F238E27FC236}">
                <a16:creationId xmlns:a16="http://schemas.microsoft.com/office/drawing/2014/main" id="{A65F5166-87F0-4809-B6CA-77A35413956C}"/>
              </a:ext>
            </a:extLst>
          </p:cNvPr>
          <p:cNvSpPr>
            <a:spLocks noGrp="1"/>
          </p:cNvSpPr>
          <p:nvPr>
            <p:ph type="dt" sz="half" idx="14"/>
          </p:nvPr>
        </p:nvSpPr>
        <p:spPr/>
        <p:txBody>
          <a:bodyPr/>
          <a:lstStyle/>
          <a:p>
            <a:pPr>
              <a:defRPr/>
            </a:pPr>
            <a:r>
              <a:rPr lang="de-DE"/>
              <a:t>22.06.2020 (V1.0)</a:t>
            </a:r>
          </a:p>
        </p:txBody>
      </p:sp>
    </p:spTree>
    <p:extLst>
      <p:ext uri="{BB962C8B-B14F-4D97-AF65-F5344CB8AC3E}">
        <p14:creationId xmlns:p14="http://schemas.microsoft.com/office/powerpoint/2010/main" val="1009509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608D3F7B-70CD-419E-916D-C8B1D5CF6250}"/>
              </a:ext>
            </a:extLst>
          </p:cNvPr>
          <p:cNvPicPr>
            <a:picLocks noChangeAspect="1"/>
          </p:cNvPicPr>
          <p:nvPr/>
        </p:nvPicPr>
        <p:blipFill rotWithShape="1">
          <a:blip r:embed="rId3"/>
          <a:srcRect l="4513"/>
          <a:stretch/>
        </p:blipFill>
        <p:spPr>
          <a:xfrm>
            <a:off x="467544" y="3081171"/>
            <a:ext cx="2592648" cy="1872208"/>
          </a:xfrm>
          <a:prstGeom prst="rect">
            <a:avLst/>
          </a:prstGeom>
        </p:spPr>
      </p:pic>
      <p:pic>
        <p:nvPicPr>
          <p:cNvPr id="8" name="Grafik 7">
            <a:extLst>
              <a:ext uri="{FF2B5EF4-FFF2-40B4-BE49-F238E27FC236}">
                <a16:creationId xmlns:a16="http://schemas.microsoft.com/office/drawing/2014/main" id="{D5A66D30-A5EF-49B6-88AC-A67328ECFB27}"/>
              </a:ext>
            </a:extLst>
          </p:cNvPr>
          <p:cNvPicPr>
            <a:picLocks noChangeAspect="1"/>
          </p:cNvPicPr>
          <p:nvPr/>
        </p:nvPicPr>
        <p:blipFill>
          <a:blip r:embed="rId4"/>
          <a:stretch>
            <a:fillRect/>
          </a:stretch>
        </p:blipFill>
        <p:spPr>
          <a:xfrm>
            <a:off x="1876122" y="4449323"/>
            <a:ext cx="2551862" cy="1663954"/>
          </a:xfrm>
          <a:prstGeom prst="rect">
            <a:avLst/>
          </a:prstGeom>
        </p:spPr>
      </p:pic>
      <p:sp>
        <p:nvSpPr>
          <p:cNvPr id="2" name="Titel 1"/>
          <p:cNvSpPr>
            <a:spLocks noGrp="1"/>
          </p:cNvSpPr>
          <p:nvPr>
            <p:ph type="title"/>
          </p:nvPr>
        </p:nvSpPr>
        <p:spPr>
          <a:xfrm>
            <a:off x="450845" y="1469568"/>
            <a:ext cx="4121155" cy="447262"/>
          </a:xfrm>
        </p:spPr>
        <p:txBody>
          <a:bodyPr/>
          <a:lstStyle/>
          <a:p>
            <a:r>
              <a:rPr lang="de-DE" dirty="0"/>
              <a:t>DZHK Biomaterialien</a:t>
            </a:r>
          </a:p>
        </p:txBody>
      </p:sp>
      <p:sp>
        <p:nvSpPr>
          <p:cNvPr id="3" name="Inhaltsplatzhalter 2"/>
          <p:cNvSpPr>
            <a:spLocks noGrp="1"/>
          </p:cNvSpPr>
          <p:nvPr>
            <p:ph idx="1"/>
          </p:nvPr>
        </p:nvSpPr>
        <p:spPr>
          <a:xfrm>
            <a:off x="107505" y="1844824"/>
            <a:ext cx="8568951" cy="4556993"/>
          </a:xfrm>
        </p:spPr>
        <p:txBody>
          <a:bodyPr/>
          <a:lstStyle/>
          <a:p>
            <a:pPr>
              <a:buFont typeface="Arial" panose="020B0604020202020204" pitchFamily="34" charset="0"/>
              <a:buChar char="•"/>
            </a:pPr>
            <a:r>
              <a:rPr lang="de-DE" altLang="de-DE" dirty="0">
                <a:cs typeface="Arial" panose="020B0604020202020204" pitchFamily="34" charset="0"/>
              </a:rPr>
              <a:t>Es erfolgt die </a:t>
            </a:r>
            <a:r>
              <a:rPr lang="de-DE" altLang="de-DE" b="1" dirty="0">
                <a:cs typeface="Arial" panose="020B0604020202020204" pitchFamily="34" charset="0"/>
              </a:rPr>
              <a:t>standardisierte</a:t>
            </a:r>
            <a:r>
              <a:rPr lang="de-DE" altLang="de-DE" dirty="0">
                <a:cs typeface="Arial" panose="020B0604020202020204" pitchFamily="34" charset="0"/>
              </a:rPr>
              <a:t> Biomaterialgewinnung, -verarbeitung und –</a:t>
            </a:r>
            <a:r>
              <a:rPr lang="de-DE" altLang="de-DE" dirty="0" err="1">
                <a:cs typeface="Arial" panose="020B0604020202020204" pitchFamily="34" charset="0"/>
              </a:rPr>
              <a:t>lagerung</a:t>
            </a:r>
            <a:r>
              <a:rPr lang="de-DE" altLang="de-DE" dirty="0">
                <a:cs typeface="Arial" panose="020B0604020202020204" pitchFamily="34" charset="0"/>
              </a:rPr>
              <a:t> sowie standardisierte Erfassung eines Basisdatensatz zu den Proben nach </a:t>
            </a:r>
            <a:r>
              <a:rPr lang="de-DE" altLang="de-DE" b="1" dirty="0">
                <a:cs typeface="Arial" panose="020B0604020202020204" pitchFamily="34" charset="0"/>
              </a:rPr>
              <a:t>DZHK SOPs und Leitfäden </a:t>
            </a:r>
            <a:r>
              <a:rPr lang="de-DE" altLang="de-DE" dirty="0">
                <a:cs typeface="Arial" panose="020B0604020202020204" pitchFamily="34" charset="0"/>
              </a:rPr>
              <a:t>zur Dokumentation in der </a:t>
            </a:r>
            <a:r>
              <a:rPr lang="de-DE" altLang="de-DE" b="1" dirty="0">
                <a:cs typeface="Arial" panose="020B0604020202020204" pitchFamily="34" charset="0"/>
              </a:rPr>
              <a:t>zentralen Forschungsplattform.</a:t>
            </a:r>
          </a:p>
          <a:p>
            <a:pPr>
              <a:buFont typeface="Arial" panose="020B0604020202020204" pitchFamily="34" charset="0"/>
              <a:buChar char="•"/>
            </a:pPr>
            <a:endParaRPr lang="de-DE" dirty="0"/>
          </a:p>
          <a:p>
            <a:pPr>
              <a:buFont typeface="Arial" panose="020B0604020202020204" pitchFamily="34" charset="0"/>
              <a:buChar char="•"/>
            </a:pPr>
            <a:endParaRPr lang="de-DE" altLang="de-DE" dirty="0">
              <a:cs typeface="Arial" panose="020B0604020202020204" pitchFamily="34" charset="0"/>
            </a:endParaRPr>
          </a:p>
          <a:p>
            <a:endParaRPr lang="de-DE" dirty="0"/>
          </a:p>
        </p:txBody>
      </p:sp>
      <p:pic>
        <p:nvPicPr>
          <p:cNvPr id="5" name="Picture 11">
            <a:extLst>
              <a:ext uri="{FF2B5EF4-FFF2-40B4-BE49-F238E27FC236}">
                <a16:creationId xmlns:a16="http://schemas.microsoft.com/office/drawing/2014/main" id="{F98925D6-34D1-4701-8D91-FAB0B3C1E4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353417"/>
            <a:ext cx="331152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Grafik 3">
            <a:extLst>
              <a:ext uri="{FF2B5EF4-FFF2-40B4-BE49-F238E27FC236}">
                <a16:creationId xmlns:a16="http://schemas.microsoft.com/office/drawing/2014/main" id="{0B1798C9-4313-4CA9-8809-17D658FBD288}"/>
              </a:ext>
            </a:extLst>
          </p:cNvPr>
          <p:cNvPicPr>
            <a:picLocks noChangeAspect="1"/>
          </p:cNvPicPr>
          <p:nvPr/>
        </p:nvPicPr>
        <p:blipFill rotWithShape="1">
          <a:blip r:embed="rId6"/>
          <a:srcRect r="8737"/>
          <a:stretch/>
        </p:blipFill>
        <p:spPr>
          <a:xfrm>
            <a:off x="4326934" y="2937155"/>
            <a:ext cx="4709562" cy="3444173"/>
          </a:xfrm>
          <a:prstGeom prst="rect">
            <a:avLst/>
          </a:prstGeom>
        </p:spPr>
      </p:pic>
      <p:sp>
        <p:nvSpPr>
          <p:cNvPr id="9" name="Foliennummernplatzhalter 8">
            <a:extLst>
              <a:ext uri="{FF2B5EF4-FFF2-40B4-BE49-F238E27FC236}">
                <a16:creationId xmlns:a16="http://schemas.microsoft.com/office/drawing/2014/main" id="{C4F77383-1BB5-4B69-B0A4-EDE07C43A6D9}"/>
              </a:ext>
            </a:extLst>
          </p:cNvPr>
          <p:cNvSpPr>
            <a:spLocks noGrp="1"/>
          </p:cNvSpPr>
          <p:nvPr>
            <p:ph type="sldNum" sz="quarter" idx="16"/>
          </p:nvPr>
        </p:nvSpPr>
        <p:spPr/>
        <p:txBody>
          <a:bodyPr/>
          <a:lstStyle/>
          <a:p>
            <a:pPr>
              <a:defRPr/>
            </a:pPr>
            <a:fld id="{523284D7-9F4E-4B9E-BB3D-FE7D7E796277}" type="slidenum">
              <a:rPr lang="de-DE" altLang="de-DE" smtClean="0"/>
              <a:pPr>
                <a:defRPr/>
              </a:pPr>
              <a:t>3</a:t>
            </a:fld>
            <a:endParaRPr lang="de-DE" altLang="de-DE"/>
          </a:p>
        </p:txBody>
      </p:sp>
      <p:sp>
        <p:nvSpPr>
          <p:cNvPr id="10" name="Datumsplatzhalter 9">
            <a:extLst>
              <a:ext uri="{FF2B5EF4-FFF2-40B4-BE49-F238E27FC236}">
                <a16:creationId xmlns:a16="http://schemas.microsoft.com/office/drawing/2014/main" id="{AC147D83-DAC1-4E10-8CF1-64DBC849AE29}"/>
              </a:ext>
            </a:extLst>
          </p:cNvPr>
          <p:cNvSpPr>
            <a:spLocks noGrp="1"/>
          </p:cNvSpPr>
          <p:nvPr>
            <p:ph type="dt" sz="half" idx="14"/>
          </p:nvPr>
        </p:nvSpPr>
        <p:spPr/>
        <p:txBody>
          <a:bodyPr/>
          <a:lstStyle/>
          <a:p>
            <a:pPr>
              <a:defRPr/>
            </a:pPr>
            <a:r>
              <a:rPr lang="de-DE"/>
              <a:t>22.06.2020 (V1.0)</a:t>
            </a:r>
          </a:p>
        </p:txBody>
      </p:sp>
    </p:spTree>
    <p:extLst>
      <p:ext uri="{BB962C8B-B14F-4D97-AF65-F5344CB8AC3E}">
        <p14:creationId xmlns:p14="http://schemas.microsoft.com/office/powerpoint/2010/main" val="2510829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45" y="1469568"/>
            <a:ext cx="4121155" cy="447262"/>
          </a:xfrm>
        </p:spPr>
        <p:txBody>
          <a:bodyPr/>
          <a:lstStyle/>
          <a:p>
            <a:r>
              <a:rPr lang="de-DE" dirty="0"/>
              <a:t>DZHK Biomaterialien</a:t>
            </a:r>
          </a:p>
        </p:txBody>
      </p:sp>
      <p:sp>
        <p:nvSpPr>
          <p:cNvPr id="3" name="Inhaltsplatzhalter 2"/>
          <p:cNvSpPr>
            <a:spLocks noGrp="1"/>
          </p:cNvSpPr>
          <p:nvPr>
            <p:ph idx="1"/>
          </p:nvPr>
        </p:nvSpPr>
        <p:spPr>
          <a:xfrm>
            <a:off x="107505" y="1867109"/>
            <a:ext cx="8568951" cy="913819"/>
          </a:xfrm>
        </p:spPr>
        <p:txBody>
          <a:bodyPr/>
          <a:lstStyle/>
          <a:p>
            <a:pPr>
              <a:buFont typeface="Arial" panose="020B0604020202020204" pitchFamily="34" charset="0"/>
              <a:buChar char="•"/>
            </a:pPr>
            <a:r>
              <a:rPr lang="de-DE" altLang="de-DE" dirty="0">
                <a:cs typeface="Arial" panose="020B0604020202020204" pitchFamily="34" charset="0"/>
              </a:rPr>
              <a:t>Es erfolgt die </a:t>
            </a:r>
            <a:r>
              <a:rPr lang="de-DE" altLang="de-DE" b="1" dirty="0">
                <a:cs typeface="Arial" panose="020B0604020202020204" pitchFamily="34" charset="0"/>
              </a:rPr>
              <a:t>standardisierte</a:t>
            </a:r>
            <a:r>
              <a:rPr lang="de-DE" altLang="de-DE" dirty="0">
                <a:cs typeface="Arial" panose="020B0604020202020204" pitchFamily="34" charset="0"/>
              </a:rPr>
              <a:t> Biomaterialgewinnung, -verarbeitung und –</a:t>
            </a:r>
            <a:r>
              <a:rPr lang="de-DE" altLang="de-DE" dirty="0" err="1">
                <a:cs typeface="Arial" panose="020B0604020202020204" pitchFamily="34" charset="0"/>
              </a:rPr>
              <a:t>lagerung</a:t>
            </a:r>
            <a:r>
              <a:rPr lang="de-DE" altLang="de-DE" dirty="0">
                <a:cs typeface="Arial" panose="020B0604020202020204" pitchFamily="34" charset="0"/>
              </a:rPr>
              <a:t> sowie standardisierte Erfassung eines Basisdatensatz zu den Proben nach </a:t>
            </a:r>
            <a:r>
              <a:rPr lang="de-DE" altLang="de-DE" b="1" dirty="0">
                <a:cs typeface="Arial" panose="020B0604020202020204" pitchFamily="34" charset="0"/>
              </a:rPr>
              <a:t>DZHK SOPs und Leitfäden </a:t>
            </a:r>
            <a:r>
              <a:rPr lang="de-DE" altLang="de-DE" dirty="0">
                <a:cs typeface="Arial" panose="020B0604020202020204" pitchFamily="34" charset="0"/>
              </a:rPr>
              <a:t>zur Dokumentation in der </a:t>
            </a:r>
            <a:r>
              <a:rPr lang="de-DE" altLang="de-DE" b="1" dirty="0">
                <a:cs typeface="Arial" panose="020B0604020202020204" pitchFamily="34" charset="0"/>
              </a:rPr>
              <a:t>zentralen Forschungsplattform.</a:t>
            </a:r>
          </a:p>
          <a:p>
            <a:pPr>
              <a:buFont typeface="Arial" panose="020B0604020202020204" pitchFamily="34" charset="0"/>
              <a:buChar char="•"/>
            </a:pPr>
            <a:endParaRPr lang="de-DE" dirty="0"/>
          </a:p>
          <a:p>
            <a:pPr>
              <a:buFont typeface="Arial" panose="020B0604020202020204" pitchFamily="34" charset="0"/>
              <a:buChar char="•"/>
            </a:pPr>
            <a:endParaRPr lang="de-DE" altLang="de-DE" dirty="0">
              <a:cs typeface="Arial" panose="020B0604020202020204" pitchFamily="34" charset="0"/>
            </a:endParaRPr>
          </a:p>
          <a:p>
            <a:endParaRPr lang="de-DE" dirty="0"/>
          </a:p>
        </p:txBody>
      </p:sp>
      <p:pic>
        <p:nvPicPr>
          <p:cNvPr id="5" name="Picture 11">
            <a:extLst>
              <a:ext uri="{FF2B5EF4-FFF2-40B4-BE49-F238E27FC236}">
                <a16:creationId xmlns:a16="http://schemas.microsoft.com/office/drawing/2014/main" id="{F98925D6-34D1-4701-8D91-FAB0B3C1E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53417"/>
            <a:ext cx="331152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a:extLst>
              <a:ext uri="{FF2B5EF4-FFF2-40B4-BE49-F238E27FC236}">
                <a16:creationId xmlns:a16="http://schemas.microsoft.com/office/drawing/2014/main" id="{88D794C9-1DAC-4D63-8539-37EE4F4FCC2B}"/>
              </a:ext>
            </a:extLst>
          </p:cNvPr>
          <p:cNvSpPr txBox="1"/>
          <p:nvPr/>
        </p:nvSpPr>
        <p:spPr>
          <a:xfrm>
            <a:off x="450845" y="3269287"/>
            <a:ext cx="8368784" cy="707886"/>
          </a:xfrm>
          <a:prstGeom prst="rect">
            <a:avLst/>
          </a:prstGeom>
          <a:noFill/>
        </p:spPr>
        <p:txBody>
          <a:bodyPr wrap="square" rtlCol="0">
            <a:spAutoFit/>
          </a:bodyPr>
          <a:lstStyle/>
          <a:p>
            <a:r>
              <a:rPr lang="de-DE" sz="2000" dirty="0">
                <a:solidFill>
                  <a:schemeClr val="accent1"/>
                </a:solidFill>
                <a:latin typeface="+mn-lt"/>
                <a:sym typeface="Wingdings" panose="05000000000000000000" pitchFamily="2" charset="2"/>
              </a:rPr>
              <a:t> </a:t>
            </a:r>
            <a:r>
              <a:rPr lang="de-DE" sz="2000" dirty="0">
                <a:solidFill>
                  <a:srgbClr val="A00028"/>
                </a:solidFill>
                <a:latin typeface="Calibri"/>
              </a:rPr>
              <a:t>Diese Dokumente sollten von der jeweiligen Studienzentrale durch einen studien-spezifischen Leitfaden zum Probenhandling ergänzen werden.</a:t>
            </a:r>
            <a:endParaRPr lang="de-DE" sz="2000" dirty="0">
              <a:solidFill>
                <a:schemeClr val="accent1"/>
              </a:solidFill>
              <a:latin typeface="+mn-lt"/>
            </a:endParaRPr>
          </a:p>
        </p:txBody>
      </p:sp>
      <p:sp>
        <p:nvSpPr>
          <p:cNvPr id="4" name="Foliennummernplatzhalter 3">
            <a:extLst>
              <a:ext uri="{FF2B5EF4-FFF2-40B4-BE49-F238E27FC236}">
                <a16:creationId xmlns:a16="http://schemas.microsoft.com/office/drawing/2014/main" id="{C22CDCD1-60F6-4B99-B2DB-FD070AEB3621}"/>
              </a:ext>
            </a:extLst>
          </p:cNvPr>
          <p:cNvSpPr>
            <a:spLocks noGrp="1"/>
          </p:cNvSpPr>
          <p:nvPr>
            <p:ph type="sldNum" sz="quarter" idx="16"/>
          </p:nvPr>
        </p:nvSpPr>
        <p:spPr/>
        <p:txBody>
          <a:bodyPr/>
          <a:lstStyle/>
          <a:p>
            <a:pPr>
              <a:defRPr/>
            </a:pPr>
            <a:fld id="{523284D7-9F4E-4B9E-BB3D-FE7D7E796277}" type="slidenum">
              <a:rPr lang="de-DE" altLang="de-DE" smtClean="0"/>
              <a:pPr>
                <a:defRPr/>
              </a:pPr>
              <a:t>4</a:t>
            </a:fld>
            <a:endParaRPr lang="de-DE" altLang="de-DE"/>
          </a:p>
        </p:txBody>
      </p:sp>
      <p:sp>
        <p:nvSpPr>
          <p:cNvPr id="7" name="Datumsplatzhalter 6">
            <a:extLst>
              <a:ext uri="{FF2B5EF4-FFF2-40B4-BE49-F238E27FC236}">
                <a16:creationId xmlns:a16="http://schemas.microsoft.com/office/drawing/2014/main" id="{118799B4-2709-4C20-9766-E914DBA060AD}"/>
              </a:ext>
            </a:extLst>
          </p:cNvPr>
          <p:cNvSpPr>
            <a:spLocks noGrp="1"/>
          </p:cNvSpPr>
          <p:nvPr>
            <p:ph type="dt" sz="half" idx="14"/>
          </p:nvPr>
        </p:nvSpPr>
        <p:spPr/>
        <p:txBody>
          <a:bodyPr/>
          <a:lstStyle/>
          <a:p>
            <a:pPr>
              <a:defRPr/>
            </a:pPr>
            <a:r>
              <a:rPr lang="de-DE"/>
              <a:t>22.06.2020 (V1.0)</a:t>
            </a:r>
          </a:p>
        </p:txBody>
      </p:sp>
    </p:spTree>
    <p:extLst>
      <p:ext uri="{BB962C8B-B14F-4D97-AF65-F5344CB8AC3E}">
        <p14:creationId xmlns:p14="http://schemas.microsoft.com/office/powerpoint/2010/main" val="1051445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DZHK Biobanking (Verbrauchsmaterialien)</a:t>
            </a:r>
          </a:p>
        </p:txBody>
      </p:sp>
      <p:sp>
        <p:nvSpPr>
          <p:cNvPr id="3" name="Inhaltsplatzhalter 2"/>
          <p:cNvSpPr>
            <a:spLocks noGrp="1"/>
          </p:cNvSpPr>
          <p:nvPr>
            <p:ph idx="1"/>
          </p:nvPr>
        </p:nvSpPr>
        <p:spPr>
          <a:xfrm>
            <a:off x="179512" y="2204864"/>
            <a:ext cx="8784976" cy="3429099"/>
          </a:xfrm>
        </p:spPr>
        <p:txBody>
          <a:bodyPr/>
          <a:lstStyle/>
          <a:p>
            <a:pPr>
              <a:buFont typeface="Arial" panose="020B0604020202020204" pitchFamily="34" charset="0"/>
              <a:buChar char="•"/>
            </a:pPr>
            <a:r>
              <a:rPr lang="de-DE" dirty="0"/>
              <a:t>Rekrutierende DZHK Clinical Study Units stellen die Verbrauchsmaterialien selbst oder bestellen die Verbrauchsmaterialien beim zentralen Versand des IKCL (*folgende Folie, </a:t>
            </a:r>
            <a:r>
              <a:rPr lang="de-DE" b="1" dirty="0"/>
              <a:t>ab DZHK-16 nicht mehr vorgesehen</a:t>
            </a:r>
            <a:r>
              <a:rPr lang="de-DE" dirty="0"/>
              <a:t>).</a:t>
            </a:r>
          </a:p>
          <a:p>
            <a:pPr>
              <a:buFont typeface="Arial" panose="020B0604020202020204" pitchFamily="34" charset="0"/>
              <a:buChar char="•"/>
            </a:pPr>
            <a:r>
              <a:rPr lang="de-DE" dirty="0"/>
              <a:t>Die Aufwände stellen alle Studienzentren der jeweiligen Studienzentrale in Rechnung.</a:t>
            </a:r>
          </a:p>
          <a:p>
            <a:pPr>
              <a:buFont typeface="Arial" panose="020B0604020202020204" pitchFamily="34" charset="0"/>
              <a:buChar char="•"/>
            </a:pPr>
            <a:r>
              <a:rPr lang="de-DE" dirty="0"/>
              <a:t>Die Vergütung durch die Studienzentrale erfolgt über die in den Patient Fees enthaltene Pauschale.</a:t>
            </a:r>
          </a:p>
          <a:p>
            <a:pPr>
              <a:buFont typeface="Arial" panose="020B0604020202020204" pitchFamily="34" charset="0"/>
              <a:buChar char="•"/>
            </a:pPr>
            <a:endParaRPr lang="de-DE" altLang="de-DE" dirty="0">
              <a:cs typeface="Arial" panose="020B0604020202020204" pitchFamily="34" charset="0"/>
            </a:endParaRPr>
          </a:p>
          <a:p>
            <a:endParaRPr lang="de-DE" dirty="0"/>
          </a:p>
        </p:txBody>
      </p:sp>
      <p:pic>
        <p:nvPicPr>
          <p:cNvPr id="5" name="Picture 11">
            <a:extLst>
              <a:ext uri="{FF2B5EF4-FFF2-40B4-BE49-F238E27FC236}">
                <a16:creationId xmlns:a16="http://schemas.microsoft.com/office/drawing/2014/main" id="{F98925D6-34D1-4701-8D91-FAB0B3C1E4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53417"/>
            <a:ext cx="331152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liennummernplatzhalter 3">
            <a:extLst>
              <a:ext uri="{FF2B5EF4-FFF2-40B4-BE49-F238E27FC236}">
                <a16:creationId xmlns:a16="http://schemas.microsoft.com/office/drawing/2014/main" id="{68ED7058-3C00-40C1-95E1-83D74EC155E9}"/>
              </a:ext>
            </a:extLst>
          </p:cNvPr>
          <p:cNvSpPr>
            <a:spLocks noGrp="1"/>
          </p:cNvSpPr>
          <p:nvPr>
            <p:ph type="sldNum" sz="quarter" idx="16"/>
          </p:nvPr>
        </p:nvSpPr>
        <p:spPr/>
        <p:txBody>
          <a:bodyPr/>
          <a:lstStyle/>
          <a:p>
            <a:pPr>
              <a:defRPr/>
            </a:pPr>
            <a:fld id="{523284D7-9F4E-4B9E-BB3D-FE7D7E796277}" type="slidenum">
              <a:rPr lang="de-DE" altLang="de-DE" smtClean="0"/>
              <a:pPr>
                <a:defRPr/>
              </a:pPr>
              <a:t>5</a:t>
            </a:fld>
            <a:endParaRPr lang="de-DE" altLang="de-DE"/>
          </a:p>
        </p:txBody>
      </p:sp>
      <p:sp>
        <p:nvSpPr>
          <p:cNvPr id="7" name="Datumsplatzhalter 6">
            <a:extLst>
              <a:ext uri="{FF2B5EF4-FFF2-40B4-BE49-F238E27FC236}">
                <a16:creationId xmlns:a16="http://schemas.microsoft.com/office/drawing/2014/main" id="{805B6B63-908B-4055-BDBE-320C0F954903}"/>
              </a:ext>
            </a:extLst>
          </p:cNvPr>
          <p:cNvSpPr>
            <a:spLocks noGrp="1"/>
          </p:cNvSpPr>
          <p:nvPr>
            <p:ph type="dt" sz="half" idx="14"/>
          </p:nvPr>
        </p:nvSpPr>
        <p:spPr/>
        <p:txBody>
          <a:bodyPr/>
          <a:lstStyle/>
          <a:p>
            <a:pPr>
              <a:defRPr/>
            </a:pPr>
            <a:r>
              <a:rPr lang="de-DE"/>
              <a:t>22.06.2020 (V1.0)</a:t>
            </a:r>
          </a:p>
        </p:txBody>
      </p:sp>
    </p:spTree>
    <p:extLst>
      <p:ext uri="{BB962C8B-B14F-4D97-AF65-F5344CB8AC3E}">
        <p14:creationId xmlns:p14="http://schemas.microsoft.com/office/powerpoint/2010/main" val="1589762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txBox="1">
            <a:spLocks noGrp="1"/>
          </p:cNvSpPr>
          <p:nvPr/>
        </p:nvSpPr>
        <p:spPr bwMode="auto">
          <a:xfrm>
            <a:off x="7667625" y="6473825"/>
            <a:ext cx="1081088" cy="339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2EB2A842-C882-4585-9C4F-A227B967AE3C}" type="slidenum">
              <a:rPr lang="de-DE" altLang="de-DE" sz="1000">
                <a:solidFill>
                  <a:srgbClr val="FFFFFF"/>
                </a:solidFill>
              </a:rPr>
              <a:pPr algn="r" eaLnBrk="1" hangingPunct="1"/>
              <a:t>6</a:t>
            </a:fld>
            <a:endParaRPr lang="de-DE" altLang="de-DE" sz="1000">
              <a:solidFill>
                <a:srgbClr val="FFFFFF"/>
              </a:solidFill>
            </a:endParaRPr>
          </a:p>
        </p:txBody>
      </p:sp>
      <p:sp>
        <p:nvSpPr>
          <p:cNvPr id="21511" name="Inhaltsplatzhalter 2"/>
          <p:cNvSpPr>
            <a:spLocks/>
          </p:cNvSpPr>
          <p:nvPr/>
        </p:nvSpPr>
        <p:spPr bwMode="auto">
          <a:xfrm>
            <a:off x="164177" y="2052186"/>
            <a:ext cx="5352229" cy="4617174"/>
          </a:xfrm>
          <a:prstGeom prst="rect">
            <a:avLst/>
          </a:prstGeom>
          <a:noFill/>
          <a:ln>
            <a:noFill/>
          </a:ln>
          <a:extLst/>
        </p:spPr>
        <p:txBody>
          <a:bodyPr/>
          <a:lstStyle>
            <a:lvl1pPr marL="315913" indent="-315913">
              <a:defRPr sz="2400">
                <a:solidFill>
                  <a:schemeClr val="tx1"/>
                </a:solidFill>
                <a:latin typeface="Arial" panose="020B0604020202020204" pitchFamily="34" charset="0"/>
                <a:ea typeface="ＭＳ Ｐゴシック" panose="020B0600070205080204" pitchFamily="34" charset="-128"/>
              </a:defRPr>
            </a:lvl1pPr>
            <a:lvl2pPr marL="1004888" indent="-285750">
              <a:defRPr sz="2400">
                <a:solidFill>
                  <a:schemeClr val="tx1"/>
                </a:solidFill>
                <a:latin typeface="Arial" panose="020B0604020202020204" pitchFamily="34" charset="0"/>
                <a:ea typeface="ＭＳ Ｐゴシック" panose="020B0600070205080204" pitchFamily="34" charset="-128"/>
              </a:defRPr>
            </a:lvl2pPr>
            <a:lvl3pPr marL="1412875" indent="-228600">
              <a:defRPr sz="2400">
                <a:solidFill>
                  <a:schemeClr val="tx1"/>
                </a:solidFill>
                <a:latin typeface="Arial" panose="020B0604020202020204" pitchFamily="34" charset="0"/>
                <a:ea typeface="ＭＳ Ｐゴシック" panose="020B0600070205080204" pitchFamily="34" charset="-128"/>
              </a:defRPr>
            </a:lvl3pPr>
            <a:lvl4pPr marL="1820863" indent="-228600">
              <a:defRPr sz="2400">
                <a:solidFill>
                  <a:schemeClr val="tx1"/>
                </a:solidFill>
                <a:latin typeface="Arial" panose="020B0604020202020204" pitchFamily="34" charset="0"/>
                <a:ea typeface="ＭＳ Ｐゴシック" panose="020B0600070205080204" pitchFamily="34" charset="-128"/>
              </a:defRPr>
            </a:lvl4pPr>
            <a:lvl5pPr marL="2228850" indent="-228600">
              <a:defRPr sz="2400">
                <a:solidFill>
                  <a:schemeClr val="tx1"/>
                </a:solidFill>
                <a:latin typeface="Arial" panose="020B0604020202020204" pitchFamily="34" charset="0"/>
                <a:ea typeface="ＭＳ Ｐゴシック" panose="020B0600070205080204" pitchFamily="34" charset="-128"/>
              </a:defRPr>
            </a:lvl5pPr>
            <a:lvl6pPr marL="268605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14325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60045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05765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14000"/>
              </a:lnSpc>
              <a:spcBef>
                <a:spcPts val="800"/>
              </a:spcBef>
              <a:buClr>
                <a:srgbClr val="003366"/>
              </a:buClr>
              <a:buFont typeface="Arial" panose="020B0604020202020204" pitchFamily="34" charset="0"/>
              <a:buChar char="•"/>
            </a:pPr>
            <a:r>
              <a:rPr lang="de-DE" altLang="de-DE" sz="1600" dirty="0">
                <a:latin typeface="Calibri" panose="020F0502020204030204" pitchFamily="34" charset="0"/>
              </a:rPr>
              <a:t>Anforderung der vorgesteckten und gelabelten Biobanking-Abnahmesets in 5er Paketen beim zentralen Versand vom IKCL in Greifswald.</a:t>
            </a:r>
          </a:p>
          <a:p>
            <a:pPr eaLnBrk="1" hangingPunct="1">
              <a:lnSpc>
                <a:spcPct val="114000"/>
              </a:lnSpc>
              <a:spcBef>
                <a:spcPts val="800"/>
              </a:spcBef>
              <a:buClr>
                <a:srgbClr val="003366"/>
              </a:buClr>
              <a:buFont typeface="Arial" panose="020B0604020202020204" pitchFamily="34" charset="0"/>
              <a:buChar char="•"/>
            </a:pPr>
            <a:r>
              <a:rPr lang="de-DE" altLang="de-DE" sz="1600" dirty="0">
                <a:latin typeface="Calibri" panose="020F0502020204030204" pitchFamily="34" charset="0"/>
              </a:rPr>
              <a:t>Anforderungsformular muss durch eine im Studienzentrum autorisierte Person unterschrieben werden.</a:t>
            </a:r>
          </a:p>
          <a:p>
            <a:pPr eaLnBrk="1" hangingPunct="1">
              <a:lnSpc>
                <a:spcPct val="114000"/>
              </a:lnSpc>
              <a:spcBef>
                <a:spcPts val="800"/>
              </a:spcBef>
              <a:buClr>
                <a:srgbClr val="003366"/>
              </a:buClr>
              <a:buFont typeface="Arial" panose="020B0604020202020204" pitchFamily="34" charset="0"/>
              <a:buChar char="•"/>
            </a:pPr>
            <a:r>
              <a:rPr lang="de-DE" altLang="de-DE" sz="1600" dirty="0">
                <a:latin typeface="Calibri" panose="020F0502020204030204" pitchFamily="34" charset="0"/>
              </a:rPr>
              <a:t>Gleichzeitige Anforderung von Basis- und Studien-spezifischen Sets möglich.</a:t>
            </a:r>
          </a:p>
          <a:p>
            <a:pPr eaLnBrk="1" hangingPunct="1">
              <a:lnSpc>
                <a:spcPct val="114000"/>
              </a:lnSpc>
              <a:spcBef>
                <a:spcPts val="800"/>
              </a:spcBef>
              <a:buClr>
                <a:srgbClr val="003366"/>
              </a:buClr>
              <a:buFont typeface="Arial" panose="020B0604020202020204" pitchFamily="34" charset="0"/>
              <a:buChar char="•"/>
            </a:pPr>
            <a:r>
              <a:rPr lang="de-DE" altLang="de-DE" sz="1600" dirty="0">
                <a:latin typeface="Calibri" panose="020F0502020204030204" pitchFamily="34" charset="0"/>
              </a:rPr>
              <a:t>Zu beachten: Haltbarkeit von ca. 5 Monaten (auf dem Abnahmeset vermerkt).</a:t>
            </a:r>
          </a:p>
          <a:p>
            <a:pPr eaLnBrk="1" hangingPunct="1">
              <a:lnSpc>
                <a:spcPct val="114000"/>
              </a:lnSpc>
              <a:spcBef>
                <a:spcPts val="800"/>
              </a:spcBef>
              <a:buClr>
                <a:srgbClr val="003366"/>
              </a:buClr>
              <a:buFont typeface="Arial" panose="020B0604020202020204" pitchFamily="34" charset="0"/>
              <a:buChar char="•"/>
            </a:pPr>
            <a:r>
              <a:rPr lang="de-DE" altLang="de-DE" sz="1600" dirty="0">
                <a:latin typeface="Calibri" panose="020F0502020204030204" pitchFamily="34" charset="0"/>
              </a:rPr>
              <a:t>Rücksendung von leeren Gefäßen oder unbenutzten Sets über das Versandformular vom IKCL.</a:t>
            </a:r>
          </a:p>
          <a:p>
            <a:pPr eaLnBrk="1" hangingPunct="1">
              <a:lnSpc>
                <a:spcPct val="114000"/>
              </a:lnSpc>
              <a:spcBef>
                <a:spcPts val="800"/>
              </a:spcBef>
              <a:buClr>
                <a:srgbClr val="003366"/>
              </a:buClr>
              <a:buFont typeface="Arial" panose="020B0604020202020204" pitchFamily="34" charset="0"/>
              <a:buChar char="•"/>
            </a:pPr>
            <a:r>
              <a:rPr lang="de-DE" altLang="de-DE" sz="1600" dirty="0">
                <a:latin typeface="Calibri" panose="020F0502020204030204" pitchFamily="34" charset="0"/>
              </a:rPr>
              <a:t>Kontakt: </a:t>
            </a:r>
            <a:r>
              <a:rPr lang="de-DE" altLang="de-DE" sz="1600" b="1" dirty="0">
                <a:latin typeface="Calibri" panose="020F0502020204030204" pitchFamily="34" charset="0"/>
              </a:rPr>
              <a:t>laborstudien.umg@med.uni-greifswald.de</a:t>
            </a:r>
          </a:p>
        </p:txBody>
      </p:sp>
      <p:pic>
        <p:nvPicPr>
          <p:cNvPr id="3" name="Grafik 2"/>
          <p:cNvPicPr>
            <a:picLocks noChangeAspect="1"/>
          </p:cNvPicPr>
          <p:nvPr/>
        </p:nvPicPr>
        <p:blipFill>
          <a:blip r:embed="rId3"/>
          <a:stretch>
            <a:fillRect/>
          </a:stretch>
        </p:blipFill>
        <p:spPr>
          <a:xfrm>
            <a:off x="5715888" y="1340768"/>
            <a:ext cx="3064453" cy="4833198"/>
          </a:xfrm>
          <a:prstGeom prst="rect">
            <a:avLst/>
          </a:prstGeom>
          <a:ln>
            <a:solidFill>
              <a:schemeClr val="tx1"/>
            </a:solidFill>
          </a:ln>
        </p:spPr>
      </p:pic>
      <p:pic>
        <p:nvPicPr>
          <p:cNvPr id="8" name="Picture 11">
            <a:extLst>
              <a:ext uri="{FF2B5EF4-FFF2-40B4-BE49-F238E27FC236}">
                <a16:creationId xmlns:a16="http://schemas.microsoft.com/office/drawing/2014/main" id="{5B6B2E1F-97E9-4089-A86C-55B69D6A50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353417"/>
            <a:ext cx="331152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el 1">
            <a:extLst>
              <a:ext uri="{FF2B5EF4-FFF2-40B4-BE49-F238E27FC236}">
                <a16:creationId xmlns:a16="http://schemas.microsoft.com/office/drawing/2014/main" id="{523E3C7E-3F01-4977-91C2-33E40085FBD9}"/>
              </a:ext>
            </a:extLst>
          </p:cNvPr>
          <p:cNvSpPr>
            <a:spLocks noGrp="1"/>
          </p:cNvSpPr>
          <p:nvPr>
            <p:ph type="title"/>
          </p:nvPr>
        </p:nvSpPr>
        <p:spPr>
          <a:xfrm>
            <a:off x="539552" y="1600200"/>
            <a:ext cx="8107561" cy="838200"/>
          </a:xfrm>
        </p:spPr>
        <p:txBody>
          <a:bodyPr/>
          <a:lstStyle/>
          <a:p>
            <a:r>
              <a:rPr lang="de-DE" dirty="0"/>
              <a:t>DZHK Biobanking (Verbrauchsmaterialien)</a:t>
            </a:r>
          </a:p>
        </p:txBody>
      </p:sp>
      <p:sp>
        <p:nvSpPr>
          <p:cNvPr id="2" name="Foliennummernplatzhalter 1">
            <a:extLst>
              <a:ext uri="{FF2B5EF4-FFF2-40B4-BE49-F238E27FC236}">
                <a16:creationId xmlns:a16="http://schemas.microsoft.com/office/drawing/2014/main" id="{7A1A5CB6-EB0D-43D8-B757-5BBAF45E05BD}"/>
              </a:ext>
            </a:extLst>
          </p:cNvPr>
          <p:cNvSpPr>
            <a:spLocks noGrp="1"/>
          </p:cNvSpPr>
          <p:nvPr>
            <p:ph type="sldNum" sz="quarter" idx="12"/>
          </p:nvPr>
        </p:nvSpPr>
        <p:spPr/>
        <p:txBody>
          <a:bodyPr/>
          <a:lstStyle/>
          <a:p>
            <a:fld id="{B3DE2FFF-A3B8-4C82-AE37-97B6D92D4CC5}" type="slidenum">
              <a:rPr lang="de-DE" altLang="de-DE" smtClean="0"/>
              <a:pPr/>
              <a:t>6</a:t>
            </a:fld>
            <a:endParaRPr lang="de-DE" altLang="de-DE"/>
          </a:p>
        </p:txBody>
      </p:sp>
      <p:sp>
        <p:nvSpPr>
          <p:cNvPr id="4" name="Datumsplatzhalter 3">
            <a:extLst>
              <a:ext uri="{FF2B5EF4-FFF2-40B4-BE49-F238E27FC236}">
                <a16:creationId xmlns:a16="http://schemas.microsoft.com/office/drawing/2014/main" id="{F069885F-F6B6-4E2C-B6F7-E80D05767417}"/>
              </a:ext>
            </a:extLst>
          </p:cNvPr>
          <p:cNvSpPr>
            <a:spLocks noGrp="1"/>
          </p:cNvSpPr>
          <p:nvPr>
            <p:ph type="dt" sz="half" idx="10"/>
          </p:nvPr>
        </p:nvSpPr>
        <p:spPr/>
        <p:txBody>
          <a:bodyPr/>
          <a:lstStyle/>
          <a:p>
            <a:pPr>
              <a:defRPr/>
            </a:pPr>
            <a:r>
              <a:rPr lang="de-DE"/>
              <a:t>22.06.2020 (V1.0)</a:t>
            </a:r>
          </a:p>
        </p:txBody>
      </p:sp>
    </p:spTree>
    <p:extLst>
      <p:ext uri="{BB962C8B-B14F-4D97-AF65-F5344CB8AC3E}">
        <p14:creationId xmlns:p14="http://schemas.microsoft.com/office/powerpoint/2010/main" val="2644995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4AA25303-55D2-4636-A206-2B6EBB92A66F}"/>
              </a:ext>
            </a:extLst>
          </p:cNvPr>
          <p:cNvPicPr>
            <a:picLocks noChangeAspect="1"/>
          </p:cNvPicPr>
          <p:nvPr/>
        </p:nvPicPr>
        <p:blipFill rotWithShape="1">
          <a:blip r:embed="rId2"/>
          <a:srcRect l="40759" t="11324" r="1670" b="4245"/>
          <a:stretch/>
        </p:blipFill>
        <p:spPr>
          <a:xfrm rot="16200000">
            <a:off x="3725823" y="2801929"/>
            <a:ext cx="2013511" cy="1251430"/>
          </a:xfrm>
          <a:prstGeom prst="rect">
            <a:avLst/>
          </a:prstGeom>
        </p:spPr>
      </p:pic>
      <p:pic>
        <p:nvPicPr>
          <p:cNvPr id="7" name="Grafik 6">
            <a:extLst>
              <a:ext uri="{FF2B5EF4-FFF2-40B4-BE49-F238E27FC236}">
                <a16:creationId xmlns:a16="http://schemas.microsoft.com/office/drawing/2014/main" id="{2A8978C8-6637-4682-BCED-2AF23A4ABDC1}"/>
              </a:ext>
            </a:extLst>
          </p:cNvPr>
          <p:cNvPicPr>
            <a:picLocks noChangeAspect="1"/>
          </p:cNvPicPr>
          <p:nvPr/>
        </p:nvPicPr>
        <p:blipFill rotWithShape="1">
          <a:blip r:embed="rId3"/>
          <a:srcRect l="42728" t="5010" r="3159" b="4814"/>
          <a:stretch/>
        </p:blipFill>
        <p:spPr>
          <a:xfrm rot="16200000">
            <a:off x="2903350" y="2667457"/>
            <a:ext cx="1517336" cy="1024201"/>
          </a:xfrm>
          <a:prstGeom prst="rect">
            <a:avLst/>
          </a:prstGeom>
        </p:spPr>
      </p:pic>
      <p:sp>
        <p:nvSpPr>
          <p:cNvPr id="3" name="Inhaltsplatzhalter 2"/>
          <p:cNvSpPr>
            <a:spLocks noGrp="1"/>
          </p:cNvSpPr>
          <p:nvPr>
            <p:ph idx="1"/>
          </p:nvPr>
        </p:nvSpPr>
        <p:spPr>
          <a:xfrm>
            <a:off x="445964" y="2408942"/>
            <a:ext cx="5854228" cy="3972386"/>
          </a:xfrm>
        </p:spPr>
        <p:txBody>
          <a:bodyPr/>
          <a:lstStyle/>
          <a:p>
            <a:pPr>
              <a:buFont typeface="Arial" panose="020B0604020202020204" pitchFamily="34" charset="0"/>
              <a:buChar char="•"/>
            </a:pPr>
            <a:endParaRPr lang="de-DE" dirty="0"/>
          </a:p>
          <a:p>
            <a:pPr>
              <a:buFont typeface="Arial" panose="020B0604020202020204" pitchFamily="34" charset="0"/>
              <a:buChar char="•"/>
            </a:pPr>
            <a:endParaRPr lang="de-DE" altLang="de-DE" dirty="0">
              <a:cs typeface="Arial" panose="020B0604020202020204" pitchFamily="34" charset="0"/>
            </a:endParaRPr>
          </a:p>
          <a:p>
            <a:endParaRPr lang="de-DE" dirty="0"/>
          </a:p>
        </p:txBody>
      </p:sp>
      <p:pic>
        <p:nvPicPr>
          <p:cNvPr id="5" name="Picture 11">
            <a:extLst>
              <a:ext uri="{FF2B5EF4-FFF2-40B4-BE49-F238E27FC236}">
                <a16:creationId xmlns:a16="http://schemas.microsoft.com/office/drawing/2014/main" id="{F98925D6-34D1-4701-8D91-FAB0B3C1E4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353417"/>
            <a:ext cx="331152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elle 3">
            <a:extLst>
              <a:ext uri="{FF2B5EF4-FFF2-40B4-BE49-F238E27FC236}">
                <a16:creationId xmlns:a16="http://schemas.microsoft.com/office/drawing/2014/main" id="{4E83170B-E83E-4131-8E99-811D0BA1AC6D}"/>
              </a:ext>
            </a:extLst>
          </p:cNvPr>
          <p:cNvGraphicFramePr>
            <a:graphicFrameLocks noGrp="1"/>
          </p:cNvGraphicFramePr>
          <p:nvPr>
            <p:extLst>
              <p:ext uri="{D42A27DB-BD31-4B8C-83A1-F6EECF244321}">
                <p14:modId xmlns:p14="http://schemas.microsoft.com/office/powerpoint/2010/main" val="1715750141"/>
              </p:ext>
            </p:extLst>
          </p:nvPr>
        </p:nvGraphicFramePr>
        <p:xfrm>
          <a:off x="827584" y="3771144"/>
          <a:ext cx="4514900" cy="2206455"/>
        </p:xfrm>
        <a:graphic>
          <a:graphicData uri="http://schemas.openxmlformats.org/drawingml/2006/table">
            <a:tbl>
              <a:tblPr firstRow="1" bandRow="1">
                <a:tableStyleId>{5C22544A-7EE6-4342-B048-85BDC9FD1C3A}</a:tableStyleId>
              </a:tblPr>
              <a:tblGrid>
                <a:gridCol w="1374321">
                  <a:extLst>
                    <a:ext uri="{9D8B030D-6E8A-4147-A177-3AD203B41FA5}">
                      <a16:colId xmlns:a16="http://schemas.microsoft.com/office/drawing/2014/main" val="3528603700"/>
                    </a:ext>
                  </a:extLst>
                </a:gridCol>
                <a:gridCol w="966009">
                  <a:extLst>
                    <a:ext uri="{9D8B030D-6E8A-4147-A177-3AD203B41FA5}">
                      <a16:colId xmlns:a16="http://schemas.microsoft.com/office/drawing/2014/main" val="2071792818"/>
                    </a:ext>
                  </a:extLst>
                </a:gridCol>
                <a:gridCol w="980400">
                  <a:extLst>
                    <a:ext uri="{9D8B030D-6E8A-4147-A177-3AD203B41FA5}">
                      <a16:colId xmlns:a16="http://schemas.microsoft.com/office/drawing/2014/main" val="945707130"/>
                    </a:ext>
                  </a:extLst>
                </a:gridCol>
                <a:gridCol w="1194170">
                  <a:extLst>
                    <a:ext uri="{9D8B030D-6E8A-4147-A177-3AD203B41FA5}">
                      <a16:colId xmlns:a16="http://schemas.microsoft.com/office/drawing/2014/main" val="3477885621"/>
                    </a:ext>
                  </a:extLst>
                </a:gridCol>
              </a:tblGrid>
              <a:tr h="335305">
                <a:tc>
                  <a:txBody>
                    <a:bodyPr/>
                    <a:lstStyle/>
                    <a:p>
                      <a:endParaRPr lang="de-DE" dirty="0"/>
                    </a:p>
                  </a:txBody>
                  <a:tcPr/>
                </a:tc>
                <a:tc gridSpan="3">
                  <a:txBody>
                    <a:bodyPr/>
                    <a:lstStyle/>
                    <a:p>
                      <a:r>
                        <a:rPr lang="de-DE" dirty="0"/>
                        <a:t>Primärgefäße</a:t>
                      </a:r>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967186068"/>
                  </a:ext>
                </a:extLst>
              </a:tr>
              <a:tr h="335305">
                <a:tc>
                  <a:txBody>
                    <a:bodyPr/>
                    <a:lstStyle/>
                    <a:p>
                      <a:r>
                        <a:rPr lang="de-DE" dirty="0"/>
                        <a:t>Probenart</a:t>
                      </a:r>
                    </a:p>
                  </a:txBody>
                  <a:tcPr/>
                </a:tc>
                <a:tc>
                  <a:txBody>
                    <a:bodyPr/>
                    <a:lstStyle/>
                    <a:p>
                      <a:r>
                        <a:rPr lang="de-DE" dirty="0"/>
                        <a:t>Anzahl</a:t>
                      </a:r>
                    </a:p>
                  </a:txBody>
                  <a:tcPr/>
                </a:tc>
                <a:tc>
                  <a:txBody>
                    <a:bodyPr/>
                    <a:lstStyle/>
                    <a:p>
                      <a:r>
                        <a:rPr lang="de-DE" dirty="0"/>
                        <a:t>BD</a:t>
                      </a:r>
                    </a:p>
                  </a:txBody>
                  <a:tcPr/>
                </a:tc>
                <a:tc>
                  <a:txBody>
                    <a:bodyPr/>
                    <a:lstStyle/>
                    <a:p>
                      <a:r>
                        <a:rPr lang="de-DE" dirty="0"/>
                        <a:t>Sarstedt</a:t>
                      </a:r>
                    </a:p>
                  </a:txBody>
                  <a:tcPr/>
                </a:tc>
                <a:extLst>
                  <a:ext uri="{0D108BD9-81ED-4DB2-BD59-A6C34878D82A}">
                    <a16:rowId xmlns:a16="http://schemas.microsoft.com/office/drawing/2014/main" val="1324615034"/>
                  </a:ext>
                </a:extLst>
              </a:tr>
              <a:tr h="294987">
                <a:tc>
                  <a:txBody>
                    <a:bodyPr/>
                    <a:lstStyle/>
                    <a:p>
                      <a:pPr algn="l">
                        <a:lnSpc>
                          <a:spcPct val="115000"/>
                        </a:lnSpc>
                        <a:spcAft>
                          <a:spcPts val="0"/>
                        </a:spcAft>
                      </a:pPr>
                      <a:r>
                        <a:rPr lang="de-DE" sz="1600" b="1" kern="50" dirty="0">
                          <a:effectLst/>
                        </a:rPr>
                        <a:t>Serum</a:t>
                      </a:r>
                      <a:endParaRPr lang="de-DE" sz="1600" b="1" kern="50" dirty="0">
                        <a:solidFill>
                          <a:srgbClr val="000000"/>
                        </a:solidFill>
                        <a:effectLst/>
                        <a:latin typeface="Calibri" panose="020F0502020204030204" pitchFamily="34" charset="0"/>
                        <a:ea typeface="SimSun" panose="02010600030101010101" pitchFamily="2" charset="-122"/>
                      </a:endParaRPr>
                    </a:p>
                  </a:txBody>
                  <a:tcPr marL="37975" marR="37975" marT="0" marB="0" anchor="b"/>
                </a:tc>
                <a:tc>
                  <a:txBody>
                    <a:bodyPr/>
                    <a:lstStyle/>
                    <a:p>
                      <a:pPr algn="l">
                        <a:lnSpc>
                          <a:spcPct val="115000"/>
                        </a:lnSpc>
                        <a:spcAft>
                          <a:spcPts val="0"/>
                        </a:spcAft>
                      </a:pPr>
                      <a:r>
                        <a:rPr lang="de-DE" sz="1600" b="1" kern="50" dirty="0">
                          <a:solidFill>
                            <a:srgbClr val="000000"/>
                          </a:solidFill>
                          <a:effectLst/>
                          <a:latin typeface="Calibri" panose="020F0502020204030204" pitchFamily="34" charset="0"/>
                          <a:ea typeface="SimSun" panose="02010600030101010101" pitchFamily="2" charset="-122"/>
                        </a:rPr>
                        <a:t>1</a:t>
                      </a:r>
                    </a:p>
                  </a:txBody>
                  <a:tcPr marL="37975" marR="37975" marT="0" marB="0" anchor="b"/>
                </a:tc>
                <a:tc>
                  <a:txBody>
                    <a:bodyPr/>
                    <a:lstStyle/>
                    <a:p>
                      <a:pPr algn="l">
                        <a:lnSpc>
                          <a:spcPct val="115000"/>
                        </a:lnSpc>
                        <a:spcAft>
                          <a:spcPts val="0"/>
                        </a:spcAft>
                      </a:pPr>
                      <a:r>
                        <a:rPr lang="de-DE" sz="1600" kern="50" dirty="0">
                          <a:solidFill>
                            <a:srgbClr val="000000"/>
                          </a:solidFill>
                          <a:effectLst/>
                          <a:latin typeface="Calibri" panose="020F0502020204030204" pitchFamily="34" charset="0"/>
                          <a:ea typeface="SimSun" panose="02010600030101010101" pitchFamily="2" charset="-122"/>
                        </a:rPr>
                        <a:t>1x 10 ml</a:t>
                      </a:r>
                    </a:p>
                  </a:txBody>
                  <a:tcPr marL="37975" marR="37975" marT="0" marB="0" anchor="b"/>
                </a:tc>
                <a:tc>
                  <a:txBody>
                    <a:bodyPr/>
                    <a:lstStyle/>
                    <a:p>
                      <a:pPr algn="l">
                        <a:lnSpc>
                          <a:spcPct val="115000"/>
                        </a:lnSpc>
                        <a:spcAft>
                          <a:spcPts val="0"/>
                        </a:spcAft>
                      </a:pPr>
                      <a:r>
                        <a:rPr lang="de-DE" sz="1600" kern="50" dirty="0">
                          <a:solidFill>
                            <a:srgbClr val="000000"/>
                          </a:solidFill>
                          <a:effectLst/>
                          <a:latin typeface="Calibri" panose="020F0502020204030204" pitchFamily="34" charset="0"/>
                          <a:ea typeface="SimSun" panose="02010600030101010101" pitchFamily="2" charset="-122"/>
                        </a:rPr>
                        <a:t>1x 7.5 ml</a:t>
                      </a:r>
                    </a:p>
                  </a:txBody>
                  <a:tcPr marL="37975" marR="37975" marT="0" marB="0" anchor="b"/>
                </a:tc>
                <a:extLst>
                  <a:ext uri="{0D108BD9-81ED-4DB2-BD59-A6C34878D82A}">
                    <a16:rowId xmlns:a16="http://schemas.microsoft.com/office/drawing/2014/main" val="3465053451"/>
                  </a:ext>
                </a:extLst>
              </a:tr>
              <a:tr h="294987">
                <a:tc>
                  <a:txBody>
                    <a:bodyPr/>
                    <a:lstStyle/>
                    <a:p>
                      <a:pPr algn="l">
                        <a:lnSpc>
                          <a:spcPct val="115000"/>
                        </a:lnSpc>
                        <a:spcAft>
                          <a:spcPts val="0"/>
                        </a:spcAft>
                      </a:pPr>
                      <a:r>
                        <a:rPr lang="de-DE" sz="1600" b="1" kern="50" dirty="0">
                          <a:effectLst/>
                        </a:rPr>
                        <a:t>EDTA-Plasma</a:t>
                      </a:r>
                      <a:endParaRPr lang="de-DE" sz="1600" b="1" kern="50" dirty="0">
                        <a:solidFill>
                          <a:srgbClr val="000000"/>
                        </a:solidFill>
                        <a:effectLst/>
                        <a:latin typeface="Calibri" panose="020F0502020204030204" pitchFamily="34" charset="0"/>
                        <a:ea typeface="SimSun" panose="02010600030101010101" pitchFamily="2" charset="-122"/>
                      </a:endParaRPr>
                    </a:p>
                  </a:txBody>
                  <a:tcPr marL="37975" marR="37975" marT="0" marB="0" anchor="b"/>
                </a:tc>
                <a:tc>
                  <a:txBody>
                    <a:bodyPr/>
                    <a:lstStyle/>
                    <a:p>
                      <a:pPr algn="l">
                        <a:lnSpc>
                          <a:spcPct val="115000"/>
                        </a:lnSpc>
                        <a:spcAft>
                          <a:spcPts val="0"/>
                        </a:spcAft>
                      </a:pPr>
                      <a:r>
                        <a:rPr lang="de-DE" sz="1600" b="1" kern="50" dirty="0">
                          <a:solidFill>
                            <a:srgbClr val="000000"/>
                          </a:solidFill>
                          <a:effectLst/>
                          <a:latin typeface="Calibri" panose="020F0502020204030204" pitchFamily="34" charset="0"/>
                          <a:ea typeface="SimSun" panose="02010600030101010101" pitchFamily="2" charset="-122"/>
                        </a:rPr>
                        <a:t>1</a:t>
                      </a:r>
                    </a:p>
                  </a:txBody>
                  <a:tcPr marL="37975" marR="37975" marT="0" marB="0" anchor="b"/>
                </a:tc>
                <a:tc>
                  <a:txBody>
                    <a:bodyPr/>
                    <a:lstStyle/>
                    <a:p>
                      <a:pPr algn="l">
                        <a:lnSpc>
                          <a:spcPct val="115000"/>
                        </a:lnSpc>
                        <a:spcAft>
                          <a:spcPts val="0"/>
                        </a:spcAft>
                      </a:pPr>
                      <a:r>
                        <a:rPr lang="de-DE" sz="1600" kern="50" dirty="0">
                          <a:solidFill>
                            <a:srgbClr val="000000"/>
                          </a:solidFill>
                          <a:effectLst/>
                          <a:latin typeface="Calibri" panose="020F0502020204030204" pitchFamily="34" charset="0"/>
                          <a:ea typeface="SimSun" panose="02010600030101010101" pitchFamily="2" charset="-122"/>
                        </a:rPr>
                        <a:t>1x 10 ml</a:t>
                      </a:r>
                    </a:p>
                  </a:txBody>
                  <a:tcPr marL="37975" marR="37975" marT="0" marB="0" anchor="b"/>
                </a:tc>
                <a:tc>
                  <a:txBody>
                    <a:bodyPr/>
                    <a:lstStyle/>
                    <a:p>
                      <a:pPr algn="l">
                        <a:lnSpc>
                          <a:spcPct val="115000"/>
                        </a:lnSpc>
                        <a:spcAft>
                          <a:spcPts val="0"/>
                        </a:spcAft>
                      </a:pPr>
                      <a:r>
                        <a:rPr lang="de-DE" sz="1600" kern="50" dirty="0">
                          <a:solidFill>
                            <a:srgbClr val="000000"/>
                          </a:solidFill>
                          <a:effectLst/>
                          <a:latin typeface="Calibri" panose="020F0502020204030204" pitchFamily="34" charset="0"/>
                          <a:ea typeface="SimSun" panose="02010600030101010101" pitchFamily="2" charset="-122"/>
                        </a:rPr>
                        <a:t>1x 7.5 ml</a:t>
                      </a:r>
                    </a:p>
                  </a:txBody>
                  <a:tcPr marL="37975" marR="37975" marT="0" marB="0" anchor="b"/>
                </a:tc>
                <a:extLst>
                  <a:ext uri="{0D108BD9-81ED-4DB2-BD59-A6C34878D82A}">
                    <a16:rowId xmlns:a16="http://schemas.microsoft.com/office/drawing/2014/main" val="2348758499"/>
                  </a:ext>
                </a:extLst>
              </a:tr>
              <a:tr h="294987">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de-DE" sz="1600" b="1" kern="50" dirty="0">
                          <a:effectLst/>
                        </a:rPr>
                        <a:t>Citrat  </a:t>
                      </a:r>
                      <a:endParaRPr lang="de-DE" sz="1600" b="1" kern="50" dirty="0">
                        <a:solidFill>
                          <a:srgbClr val="000000"/>
                        </a:solidFill>
                        <a:effectLst/>
                        <a:latin typeface="Calibri" panose="020F0502020204030204" pitchFamily="34" charset="0"/>
                        <a:ea typeface="SimSun" panose="02010600030101010101" pitchFamily="2" charset="-122"/>
                      </a:endParaRPr>
                    </a:p>
                  </a:txBody>
                  <a:tcPr marL="37975" marR="37975" marT="0" marB="0" anchor="b"/>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de-DE" sz="1600" b="1" kern="50" dirty="0">
                          <a:solidFill>
                            <a:srgbClr val="000000"/>
                          </a:solidFill>
                          <a:effectLst/>
                          <a:latin typeface="Calibri" panose="020F0502020204030204" pitchFamily="34" charset="0"/>
                          <a:ea typeface="SimSun" panose="02010600030101010101" pitchFamily="2" charset="-122"/>
                        </a:rPr>
                        <a:t>1</a:t>
                      </a:r>
                    </a:p>
                  </a:txBody>
                  <a:tcPr marL="37975" marR="37975" marT="0" marB="0" anchor="b"/>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de-DE" sz="1600" kern="50" dirty="0">
                          <a:solidFill>
                            <a:srgbClr val="000000"/>
                          </a:solidFill>
                          <a:effectLst/>
                          <a:latin typeface="Calibri" panose="020F0502020204030204" pitchFamily="34" charset="0"/>
                          <a:ea typeface="SimSun" panose="02010600030101010101" pitchFamily="2" charset="-122"/>
                        </a:rPr>
                        <a:t>1x 2.7 ml</a:t>
                      </a:r>
                    </a:p>
                  </a:txBody>
                  <a:tcPr marL="37975" marR="37975" marT="0" marB="0" anchor="b"/>
                </a:tc>
                <a:tc>
                  <a:txBody>
                    <a:bodyPr/>
                    <a:lstStyle/>
                    <a:p>
                      <a:pPr algn="l">
                        <a:lnSpc>
                          <a:spcPct val="115000"/>
                        </a:lnSpc>
                        <a:spcAft>
                          <a:spcPts val="0"/>
                        </a:spcAft>
                      </a:pPr>
                      <a:r>
                        <a:rPr lang="de-DE" sz="1600" kern="50" dirty="0">
                          <a:solidFill>
                            <a:srgbClr val="000000"/>
                          </a:solidFill>
                          <a:effectLst/>
                          <a:latin typeface="Calibri" panose="020F0502020204030204" pitchFamily="34" charset="0"/>
                          <a:ea typeface="SimSun" panose="02010600030101010101" pitchFamily="2" charset="-122"/>
                        </a:rPr>
                        <a:t>1x 3 ml</a:t>
                      </a:r>
                    </a:p>
                  </a:txBody>
                  <a:tcPr marL="37975" marR="37975" marT="0" marB="0" anchor="b"/>
                </a:tc>
                <a:extLst>
                  <a:ext uri="{0D108BD9-81ED-4DB2-BD59-A6C34878D82A}">
                    <a16:rowId xmlns:a16="http://schemas.microsoft.com/office/drawing/2014/main" val="3604169566"/>
                  </a:ext>
                </a:extLst>
              </a:tr>
              <a:tr h="294987">
                <a:tc>
                  <a:txBody>
                    <a:bodyPr/>
                    <a:lstStyle/>
                    <a:p>
                      <a:pPr algn="l">
                        <a:lnSpc>
                          <a:spcPct val="115000"/>
                        </a:lnSpc>
                        <a:spcAft>
                          <a:spcPts val="0"/>
                        </a:spcAft>
                      </a:pPr>
                      <a:r>
                        <a:rPr lang="de-DE" sz="1600" b="1" kern="50" dirty="0">
                          <a:effectLst/>
                        </a:rPr>
                        <a:t>Urin</a:t>
                      </a:r>
                      <a:endParaRPr lang="de-DE" sz="1600" b="1" kern="50" dirty="0">
                        <a:solidFill>
                          <a:srgbClr val="000000"/>
                        </a:solidFill>
                        <a:effectLst/>
                        <a:latin typeface="Calibri" panose="020F0502020204030204" pitchFamily="34" charset="0"/>
                        <a:ea typeface="SimSun" panose="02010600030101010101" pitchFamily="2" charset="-122"/>
                      </a:endParaRPr>
                    </a:p>
                  </a:txBody>
                  <a:tcPr marL="37975" marR="37975" marT="0" marB="0" anchor="b"/>
                </a:tc>
                <a:tc>
                  <a:txBody>
                    <a:bodyPr/>
                    <a:lstStyle/>
                    <a:p>
                      <a:pPr algn="l">
                        <a:lnSpc>
                          <a:spcPct val="115000"/>
                        </a:lnSpc>
                        <a:spcAft>
                          <a:spcPts val="0"/>
                        </a:spcAft>
                      </a:pPr>
                      <a:r>
                        <a:rPr lang="de-DE" sz="1600" b="1" kern="50" dirty="0">
                          <a:solidFill>
                            <a:srgbClr val="000000"/>
                          </a:solidFill>
                          <a:effectLst/>
                          <a:latin typeface="Calibri" panose="020F0502020204030204" pitchFamily="34" charset="0"/>
                          <a:ea typeface="SimSun" panose="02010600030101010101" pitchFamily="2" charset="-122"/>
                        </a:rPr>
                        <a:t>1</a:t>
                      </a:r>
                    </a:p>
                  </a:txBody>
                  <a:tcPr marL="37975" marR="37975" marT="0" marB="0" anchor="b"/>
                </a:tc>
                <a:tc>
                  <a:txBody>
                    <a:bodyPr/>
                    <a:lstStyle/>
                    <a:p>
                      <a:pPr algn="l">
                        <a:lnSpc>
                          <a:spcPct val="115000"/>
                        </a:lnSpc>
                        <a:spcAft>
                          <a:spcPts val="0"/>
                        </a:spcAft>
                      </a:pPr>
                      <a:r>
                        <a:rPr lang="de-DE" sz="1600" kern="50" dirty="0">
                          <a:solidFill>
                            <a:srgbClr val="000000"/>
                          </a:solidFill>
                          <a:effectLst/>
                          <a:latin typeface="Calibri" panose="020F0502020204030204" pitchFamily="34" charset="0"/>
                          <a:ea typeface="SimSun" panose="02010600030101010101" pitchFamily="2" charset="-122"/>
                        </a:rPr>
                        <a:t>1x 11 ml</a:t>
                      </a:r>
                    </a:p>
                  </a:txBody>
                  <a:tcPr marL="37975" marR="37975" marT="0" marB="0" anchor="b"/>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de-DE" sz="1600" kern="50" dirty="0">
                          <a:solidFill>
                            <a:srgbClr val="000000"/>
                          </a:solidFill>
                          <a:effectLst/>
                          <a:latin typeface="Calibri" panose="020F0502020204030204" pitchFamily="34" charset="0"/>
                          <a:ea typeface="SimSun" panose="02010600030101010101" pitchFamily="2" charset="-122"/>
                        </a:rPr>
                        <a:t>1x 10 ml</a:t>
                      </a:r>
                    </a:p>
                  </a:txBody>
                  <a:tcPr marL="37975" marR="37975" marT="0" marB="0" anchor="b"/>
                </a:tc>
                <a:extLst>
                  <a:ext uri="{0D108BD9-81ED-4DB2-BD59-A6C34878D82A}">
                    <a16:rowId xmlns:a16="http://schemas.microsoft.com/office/drawing/2014/main" val="1509376411"/>
                  </a:ext>
                </a:extLst>
              </a:tr>
              <a:tr h="294987">
                <a:tc>
                  <a:txBody>
                    <a:bodyPr/>
                    <a:lstStyle/>
                    <a:p>
                      <a:pPr algn="l">
                        <a:lnSpc>
                          <a:spcPct val="115000"/>
                        </a:lnSpc>
                        <a:spcAft>
                          <a:spcPts val="0"/>
                        </a:spcAft>
                      </a:pPr>
                      <a:r>
                        <a:rPr lang="de-DE" sz="1600" b="1" i="0" kern="50" dirty="0">
                          <a:solidFill>
                            <a:srgbClr val="B00032"/>
                          </a:solidFill>
                          <a:effectLst/>
                          <a:latin typeface="Calibri" panose="020F0502020204030204" pitchFamily="34" charset="0"/>
                          <a:ea typeface="SimSun" panose="02010600030101010101" pitchFamily="2" charset="-122"/>
                        </a:rPr>
                        <a:t>Gesamt</a:t>
                      </a:r>
                    </a:p>
                  </a:txBody>
                  <a:tcPr marL="37975" marR="37975" marT="0" marB="0" anchor="b"/>
                </a:tc>
                <a:tc>
                  <a:txBody>
                    <a:bodyPr/>
                    <a:lstStyle/>
                    <a:p>
                      <a:pPr algn="l">
                        <a:lnSpc>
                          <a:spcPct val="115000"/>
                        </a:lnSpc>
                        <a:spcAft>
                          <a:spcPts val="0"/>
                        </a:spcAft>
                      </a:pPr>
                      <a:r>
                        <a:rPr lang="de-DE" sz="1600" b="1" kern="50" dirty="0">
                          <a:solidFill>
                            <a:srgbClr val="B00032"/>
                          </a:solidFill>
                          <a:effectLst/>
                          <a:latin typeface="Calibri" panose="020F0502020204030204" pitchFamily="34" charset="0"/>
                          <a:ea typeface="SimSun" panose="02010600030101010101" pitchFamily="2" charset="-122"/>
                        </a:rPr>
                        <a:t>4</a:t>
                      </a:r>
                    </a:p>
                  </a:txBody>
                  <a:tcPr marL="37975" marR="37975" marT="0" marB="0" anchor="b"/>
                </a:tc>
                <a:tc>
                  <a:txBody>
                    <a:bodyPr/>
                    <a:lstStyle/>
                    <a:p>
                      <a:pPr algn="l">
                        <a:lnSpc>
                          <a:spcPct val="115000"/>
                        </a:lnSpc>
                        <a:spcAft>
                          <a:spcPts val="0"/>
                        </a:spcAft>
                      </a:pPr>
                      <a:r>
                        <a:rPr lang="de-DE" sz="1600" b="1" kern="50" dirty="0">
                          <a:solidFill>
                            <a:srgbClr val="B00032"/>
                          </a:solidFill>
                          <a:effectLst/>
                          <a:latin typeface="Calibri" panose="020F0502020204030204" pitchFamily="34" charset="0"/>
                          <a:ea typeface="SimSun" panose="02010600030101010101" pitchFamily="2" charset="-122"/>
                        </a:rPr>
                        <a:t>33.7 ml</a:t>
                      </a:r>
                    </a:p>
                  </a:txBody>
                  <a:tcPr marL="37975" marR="37975" marT="0" marB="0" anchor="b"/>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de-DE" sz="1600" b="1" kern="50" dirty="0">
                          <a:solidFill>
                            <a:srgbClr val="B00032"/>
                          </a:solidFill>
                          <a:effectLst/>
                          <a:latin typeface="Calibri" panose="020F0502020204030204" pitchFamily="34" charset="0"/>
                          <a:ea typeface="SimSun" panose="02010600030101010101" pitchFamily="2" charset="-122"/>
                        </a:rPr>
                        <a:t>28 ml</a:t>
                      </a:r>
                    </a:p>
                  </a:txBody>
                  <a:tcPr marL="37975" marR="37975" marT="0" marB="0" anchor="b"/>
                </a:tc>
                <a:extLst>
                  <a:ext uri="{0D108BD9-81ED-4DB2-BD59-A6C34878D82A}">
                    <a16:rowId xmlns:a16="http://schemas.microsoft.com/office/drawing/2014/main" val="1550891939"/>
                  </a:ext>
                </a:extLst>
              </a:tr>
            </a:tbl>
          </a:graphicData>
        </a:graphic>
      </p:graphicFrame>
      <p:grpSp>
        <p:nvGrpSpPr>
          <p:cNvPr id="18" name="Gruppieren 17">
            <a:extLst>
              <a:ext uri="{FF2B5EF4-FFF2-40B4-BE49-F238E27FC236}">
                <a16:creationId xmlns:a16="http://schemas.microsoft.com/office/drawing/2014/main" id="{5674172E-4BAD-482D-8BEA-38738D304BDE}"/>
              </a:ext>
            </a:extLst>
          </p:cNvPr>
          <p:cNvGrpSpPr/>
          <p:nvPr/>
        </p:nvGrpSpPr>
        <p:grpSpPr>
          <a:xfrm>
            <a:off x="6240363" y="2132856"/>
            <a:ext cx="1932037" cy="4478632"/>
            <a:chOff x="5967804" y="1542656"/>
            <a:chExt cx="1932037" cy="4478632"/>
          </a:xfrm>
        </p:grpSpPr>
        <p:pic>
          <p:nvPicPr>
            <p:cNvPr id="8" name="Picture 2" descr="Aliquote_Basisset">
              <a:extLst>
                <a:ext uri="{FF2B5EF4-FFF2-40B4-BE49-F238E27FC236}">
                  <a16:creationId xmlns:a16="http://schemas.microsoft.com/office/drawing/2014/main" id="{A1750903-A799-4515-A8DD-EC7407D40F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5510539" y="2053412"/>
              <a:ext cx="2900058" cy="187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feld 11">
              <a:extLst>
                <a:ext uri="{FF2B5EF4-FFF2-40B4-BE49-F238E27FC236}">
                  <a16:creationId xmlns:a16="http://schemas.microsoft.com/office/drawing/2014/main" id="{FFF976A8-B9BF-4197-96E4-C76480EAEEFF}"/>
                </a:ext>
              </a:extLst>
            </p:cNvPr>
            <p:cNvSpPr txBox="1"/>
            <p:nvPr/>
          </p:nvSpPr>
          <p:spPr>
            <a:xfrm rot="16200000">
              <a:off x="5633025" y="4771892"/>
              <a:ext cx="1008112" cy="338554"/>
            </a:xfrm>
            <a:prstGeom prst="rect">
              <a:avLst/>
            </a:prstGeom>
            <a:noFill/>
          </p:spPr>
          <p:txBody>
            <a:bodyPr wrap="square" rtlCol="0">
              <a:spAutoFit/>
            </a:bodyPr>
            <a:lstStyle/>
            <a:p>
              <a:pPr algn="r"/>
              <a:r>
                <a:rPr lang="de-DE" sz="1600" dirty="0">
                  <a:latin typeface="+mn-lt"/>
                </a:rPr>
                <a:t>Serum</a:t>
              </a:r>
            </a:p>
          </p:txBody>
        </p:sp>
        <p:sp>
          <p:nvSpPr>
            <p:cNvPr id="13" name="Textfeld 12">
              <a:extLst>
                <a:ext uri="{FF2B5EF4-FFF2-40B4-BE49-F238E27FC236}">
                  <a16:creationId xmlns:a16="http://schemas.microsoft.com/office/drawing/2014/main" id="{18593EC3-7F14-442B-B622-6209A1FCCF65}"/>
                </a:ext>
              </a:extLst>
            </p:cNvPr>
            <p:cNvSpPr txBox="1"/>
            <p:nvPr/>
          </p:nvSpPr>
          <p:spPr>
            <a:xfrm rot="16200000">
              <a:off x="5784474" y="5059923"/>
              <a:ext cx="1584176" cy="338554"/>
            </a:xfrm>
            <a:prstGeom prst="rect">
              <a:avLst/>
            </a:prstGeom>
            <a:noFill/>
          </p:spPr>
          <p:txBody>
            <a:bodyPr wrap="square" rtlCol="0">
              <a:spAutoFit/>
            </a:bodyPr>
            <a:lstStyle/>
            <a:p>
              <a:pPr algn="r"/>
              <a:r>
                <a:rPr lang="de-DE" sz="1600" dirty="0">
                  <a:latin typeface="+mn-lt"/>
                </a:rPr>
                <a:t>EDTA-Plasma</a:t>
              </a:r>
            </a:p>
          </p:txBody>
        </p:sp>
        <p:sp>
          <p:nvSpPr>
            <p:cNvPr id="14" name="Textfeld 13">
              <a:extLst>
                <a:ext uri="{FF2B5EF4-FFF2-40B4-BE49-F238E27FC236}">
                  <a16:creationId xmlns:a16="http://schemas.microsoft.com/office/drawing/2014/main" id="{A41C692E-802C-40CF-8346-A7F4BCC7CCE8}"/>
                </a:ext>
              </a:extLst>
            </p:cNvPr>
            <p:cNvSpPr txBox="1"/>
            <p:nvPr/>
          </p:nvSpPr>
          <p:spPr>
            <a:xfrm rot="16200000">
              <a:off x="6058907" y="5059923"/>
              <a:ext cx="1584176" cy="338554"/>
            </a:xfrm>
            <a:prstGeom prst="rect">
              <a:avLst/>
            </a:prstGeom>
            <a:noFill/>
          </p:spPr>
          <p:txBody>
            <a:bodyPr wrap="square" rtlCol="0">
              <a:spAutoFit/>
            </a:bodyPr>
            <a:lstStyle/>
            <a:p>
              <a:pPr algn="r"/>
              <a:r>
                <a:rPr lang="de-DE" sz="1600" dirty="0">
                  <a:latin typeface="+mn-lt"/>
                </a:rPr>
                <a:t>Buffy </a:t>
              </a:r>
              <a:r>
                <a:rPr lang="de-DE" sz="1600" dirty="0" err="1">
                  <a:latin typeface="+mn-lt"/>
                </a:rPr>
                <a:t>Coat</a:t>
              </a:r>
              <a:endParaRPr lang="de-DE" sz="1600" dirty="0">
                <a:latin typeface="+mn-lt"/>
              </a:endParaRPr>
            </a:p>
          </p:txBody>
        </p:sp>
        <p:sp>
          <p:nvSpPr>
            <p:cNvPr id="15" name="Textfeld 14">
              <a:extLst>
                <a:ext uri="{FF2B5EF4-FFF2-40B4-BE49-F238E27FC236}">
                  <a16:creationId xmlns:a16="http://schemas.microsoft.com/office/drawing/2014/main" id="{B89A1DDA-4B37-4508-8B0B-67F64354C0BD}"/>
                </a:ext>
              </a:extLst>
            </p:cNvPr>
            <p:cNvSpPr txBox="1"/>
            <p:nvPr/>
          </p:nvSpPr>
          <p:spPr>
            <a:xfrm rot="16200000">
              <a:off x="6778987" y="4771892"/>
              <a:ext cx="1008112" cy="338554"/>
            </a:xfrm>
            <a:prstGeom prst="rect">
              <a:avLst/>
            </a:prstGeom>
            <a:noFill/>
          </p:spPr>
          <p:txBody>
            <a:bodyPr wrap="square" rtlCol="0">
              <a:spAutoFit/>
            </a:bodyPr>
            <a:lstStyle/>
            <a:p>
              <a:pPr algn="r"/>
              <a:r>
                <a:rPr lang="de-DE" sz="1600" dirty="0">
                  <a:latin typeface="+mn-lt"/>
                </a:rPr>
                <a:t>Citrat</a:t>
              </a:r>
            </a:p>
          </p:txBody>
        </p:sp>
        <p:sp>
          <p:nvSpPr>
            <p:cNvPr id="16" name="Textfeld 15">
              <a:extLst>
                <a:ext uri="{FF2B5EF4-FFF2-40B4-BE49-F238E27FC236}">
                  <a16:creationId xmlns:a16="http://schemas.microsoft.com/office/drawing/2014/main" id="{E7BC4BA8-74D2-49E6-BCD4-0ACDADCD18D2}"/>
                </a:ext>
              </a:extLst>
            </p:cNvPr>
            <p:cNvSpPr txBox="1"/>
            <p:nvPr/>
          </p:nvSpPr>
          <p:spPr>
            <a:xfrm rot="16200000">
              <a:off x="7204735" y="4771892"/>
              <a:ext cx="1008112" cy="338554"/>
            </a:xfrm>
            <a:prstGeom prst="rect">
              <a:avLst/>
            </a:prstGeom>
            <a:noFill/>
          </p:spPr>
          <p:txBody>
            <a:bodyPr wrap="square" rtlCol="0">
              <a:spAutoFit/>
            </a:bodyPr>
            <a:lstStyle/>
            <a:p>
              <a:pPr algn="r"/>
              <a:r>
                <a:rPr lang="de-DE" sz="1600" dirty="0">
                  <a:latin typeface="+mn-lt"/>
                </a:rPr>
                <a:t>Urin</a:t>
              </a:r>
            </a:p>
          </p:txBody>
        </p:sp>
      </p:grpSp>
      <p:sp>
        <p:nvSpPr>
          <p:cNvPr id="22" name="Titel 1">
            <a:extLst>
              <a:ext uri="{FF2B5EF4-FFF2-40B4-BE49-F238E27FC236}">
                <a16:creationId xmlns:a16="http://schemas.microsoft.com/office/drawing/2014/main" id="{A9906168-6083-4830-98B7-A7116A3203E5}"/>
              </a:ext>
            </a:extLst>
          </p:cNvPr>
          <p:cNvSpPr>
            <a:spLocks noGrp="1"/>
          </p:cNvSpPr>
          <p:nvPr>
            <p:ph type="title"/>
          </p:nvPr>
        </p:nvSpPr>
        <p:spPr>
          <a:xfrm>
            <a:off x="539552" y="1600200"/>
            <a:ext cx="8107561" cy="838200"/>
          </a:xfrm>
        </p:spPr>
        <p:txBody>
          <a:bodyPr/>
          <a:lstStyle/>
          <a:p>
            <a:r>
              <a:rPr lang="de-DE" dirty="0"/>
              <a:t>DZHK Basis-Biobanking (Verbrauchsmaterialien)</a:t>
            </a:r>
          </a:p>
        </p:txBody>
      </p:sp>
      <p:sp>
        <p:nvSpPr>
          <p:cNvPr id="2" name="Foliennummernplatzhalter 1">
            <a:extLst>
              <a:ext uri="{FF2B5EF4-FFF2-40B4-BE49-F238E27FC236}">
                <a16:creationId xmlns:a16="http://schemas.microsoft.com/office/drawing/2014/main" id="{7E80F812-393B-437A-9CE5-BC0AB0D96EFC}"/>
              </a:ext>
            </a:extLst>
          </p:cNvPr>
          <p:cNvSpPr>
            <a:spLocks noGrp="1"/>
          </p:cNvSpPr>
          <p:nvPr>
            <p:ph type="sldNum" sz="quarter" idx="16"/>
          </p:nvPr>
        </p:nvSpPr>
        <p:spPr/>
        <p:txBody>
          <a:bodyPr/>
          <a:lstStyle/>
          <a:p>
            <a:pPr>
              <a:defRPr/>
            </a:pPr>
            <a:fld id="{523284D7-9F4E-4B9E-BB3D-FE7D7E796277}" type="slidenum">
              <a:rPr lang="de-DE" altLang="de-DE" smtClean="0"/>
              <a:pPr>
                <a:defRPr/>
              </a:pPr>
              <a:t>7</a:t>
            </a:fld>
            <a:endParaRPr lang="de-DE" altLang="de-DE"/>
          </a:p>
        </p:txBody>
      </p:sp>
      <p:sp>
        <p:nvSpPr>
          <p:cNvPr id="9" name="Datumsplatzhalter 8">
            <a:extLst>
              <a:ext uri="{FF2B5EF4-FFF2-40B4-BE49-F238E27FC236}">
                <a16:creationId xmlns:a16="http://schemas.microsoft.com/office/drawing/2014/main" id="{3642CC97-0D00-4F17-BFDD-80F42B81D35E}"/>
              </a:ext>
            </a:extLst>
          </p:cNvPr>
          <p:cNvSpPr>
            <a:spLocks noGrp="1"/>
          </p:cNvSpPr>
          <p:nvPr>
            <p:ph type="dt" sz="half" idx="14"/>
          </p:nvPr>
        </p:nvSpPr>
        <p:spPr/>
        <p:txBody>
          <a:bodyPr/>
          <a:lstStyle/>
          <a:p>
            <a:pPr>
              <a:defRPr/>
            </a:pPr>
            <a:r>
              <a:rPr lang="de-DE"/>
              <a:t>22.06.2020 (V1.0)</a:t>
            </a:r>
          </a:p>
        </p:txBody>
      </p:sp>
    </p:spTree>
    <p:extLst>
      <p:ext uri="{BB962C8B-B14F-4D97-AF65-F5344CB8AC3E}">
        <p14:creationId xmlns:p14="http://schemas.microsoft.com/office/powerpoint/2010/main" val="3224613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45" y="1469568"/>
            <a:ext cx="4121155" cy="447262"/>
          </a:xfrm>
        </p:spPr>
        <p:txBody>
          <a:bodyPr/>
          <a:lstStyle/>
          <a:p>
            <a:r>
              <a:rPr lang="de-DE" dirty="0"/>
              <a:t>DZHK Forschungsplattform</a:t>
            </a:r>
          </a:p>
        </p:txBody>
      </p:sp>
      <p:pic>
        <p:nvPicPr>
          <p:cNvPr id="5" name="Picture 11">
            <a:extLst>
              <a:ext uri="{FF2B5EF4-FFF2-40B4-BE49-F238E27FC236}">
                <a16:creationId xmlns:a16="http://schemas.microsoft.com/office/drawing/2014/main" id="{F98925D6-34D1-4701-8D91-FAB0B3C1E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53417"/>
            <a:ext cx="331152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nhaltsplatzhalter 7">
            <a:extLst>
              <a:ext uri="{FF2B5EF4-FFF2-40B4-BE49-F238E27FC236}">
                <a16:creationId xmlns:a16="http://schemas.microsoft.com/office/drawing/2014/main" id="{4594A0BA-6D56-444E-9095-470F49BCA8CF}"/>
              </a:ext>
            </a:extLst>
          </p:cNvPr>
          <p:cNvPicPr>
            <a:picLocks noChangeAspect="1"/>
          </p:cNvPicPr>
          <p:nvPr/>
        </p:nvPicPr>
        <p:blipFill>
          <a:blip r:embed="rId4" cstate="print">
            <a:clrChange>
              <a:clrFrom>
                <a:srgbClr val="CCDEEB"/>
              </a:clrFrom>
              <a:clrTo>
                <a:srgbClr val="CCDEEB">
                  <a:alpha val="0"/>
                </a:srgbClr>
              </a:clrTo>
            </a:clrChang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bwMode="auto">
          <a:xfrm>
            <a:off x="2915816" y="2191991"/>
            <a:ext cx="5515273" cy="296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feld 13">
            <a:extLst>
              <a:ext uri="{FF2B5EF4-FFF2-40B4-BE49-F238E27FC236}">
                <a16:creationId xmlns:a16="http://schemas.microsoft.com/office/drawing/2014/main" id="{E16DE09A-E4F5-47A6-8371-E36A8078031E}"/>
              </a:ext>
            </a:extLst>
          </p:cNvPr>
          <p:cNvSpPr txBox="1"/>
          <p:nvPr/>
        </p:nvSpPr>
        <p:spPr>
          <a:xfrm>
            <a:off x="323528" y="3822139"/>
            <a:ext cx="2520280" cy="830997"/>
          </a:xfrm>
          <a:prstGeom prst="rect">
            <a:avLst/>
          </a:prstGeom>
          <a:noFill/>
          <a:ln w="38100">
            <a:solidFill>
              <a:srgbClr val="0066CC"/>
            </a:solidFill>
          </a:ln>
        </p:spPr>
        <p:txBody>
          <a:bodyPr wrap="square" rtlCol="0">
            <a:spAutoFit/>
          </a:bodyPr>
          <a:lstStyle/>
          <a:p>
            <a:r>
              <a:rPr lang="de-DE" dirty="0"/>
              <a:t>DZHK Clinical Study Units</a:t>
            </a:r>
          </a:p>
        </p:txBody>
      </p:sp>
      <p:sp>
        <p:nvSpPr>
          <p:cNvPr id="17" name="Textfeld 16">
            <a:extLst>
              <a:ext uri="{FF2B5EF4-FFF2-40B4-BE49-F238E27FC236}">
                <a16:creationId xmlns:a16="http://schemas.microsoft.com/office/drawing/2014/main" id="{F157C3F0-A80B-4343-B003-7ACE12701E53}"/>
              </a:ext>
            </a:extLst>
          </p:cNvPr>
          <p:cNvSpPr txBox="1"/>
          <p:nvPr/>
        </p:nvSpPr>
        <p:spPr>
          <a:xfrm>
            <a:off x="4427984" y="3501008"/>
            <a:ext cx="1728192" cy="576064"/>
          </a:xfrm>
          <a:prstGeom prst="rect">
            <a:avLst/>
          </a:prstGeom>
          <a:noFill/>
          <a:ln w="38100">
            <a:solidFill>
              <a:schemeClr val="accent1"/>
            </a:solidFill>
          </a:ln>
        </p:spPr>
        <p:txBody>
          <a:bodyPr wrap="square" rtlCol="0">
            <a:spAutoFit/>
          </a:bodyPr>
          <a:lstStyle/>
          <a:p>
            <a:endParaRPr lang="de-DE" dirty="0"/>
          </a:p>
        </p:txBody>
      </p:sp>
      <p:cxnSp>
        <p:nvCxnSpPr>
          <p:cNvPr id="37" name="Gerade Verbindung mit Pfeil 36">
            <a:extLst>
              <a:ext uri="{FF2B5EF4-FFF2-40B4-BE49-F238E27FC236}">
                <a16:creationId xmlns:a16="http://schemas.microsoft.com/office/drawing/2014/main" id="{9A13E906-0D19-4DB7-A8F2-F87018AD6715}"/>
              </a:ext>
            </a:extLst>
          </p:cNvPr>
          <p:cNvCxnSpPr>
            <a:cxnSpLocks/>
            <a:stCxn id="14" idx="3"/>
            <a:endCxn id="38" idx="3"/>
          </p:cNvCxnSpPr>
          <p:nvPr/>
        </p:nvCxnSpPr>
        <p:spPr bwMode="auto">
          <a:xfrm flipV="1">
            <a:off x="2843808" y="3717032"/>
            <a:ext cx="1320174" cy="520606"/>
          </a:xfrm>
          <a:prstGeom prst="straightConnector1">
            <a:avLst/>
          </a:prstGeom>
          <a:solidFill>
            <a:schemeClr val="accent1"/>
          </a:solidFill>
          <a:ln w="38100" cap="flat" cmpd="sng" algn="ctr">
            <a:solidFill>
              <a:schemeClr val="accent1"/>
            </a:solidFill>
            <a:prstDash val="solid"/>
            <a:round/>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8" name="Gleichschenkliges Dreieck 37">
            <a:extLst>
              <a:ext uri="{FF2B5EF4-FFF2-40B4-BE49-F238E27FC236}">
                <a16:creationId xmlns:a16="http://schemas.microsoft.com/office/drawing/2014/main" id="{61E17F85-670A-45E1-8045-E238BFB96C34}"/>
              </a:ext>
            </a:extLst>
          </p:cNvPr>
          <p:cNvSpPr/>
          <p:nvPr/>
        </p:nvSpPr>
        <p:spPr bwMode="auto">
          <a:xfrm rot="5400000">
            <a:off x="3971947" y="3621035"/>
            <a:ext cx="576064" cy="191994"/>
          </a:xfrm>
          <a:prstGeom prst="triangle">
            <a:avLst>
              <a:gd name="adj" fmla="val 50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Foliennummernplatzhalter 2">
            <a:extLst>
              <a:ext uri="{FF2B5EF4-FFF2-40B4-BE49-F238E27FC236}">
                <a16:creationId xmlns:a16="http://schemas.microsoft.com/office/drawing/2014/main" id="{B4D4E881-24DE-4C37-BC0B-5E317FED5BF8}"/>
              </a:ext>
            </a:extLst>
          </p:cNvPr>
          <p:cNvSpPr>
            <a:spLocks noGrp="1"/>
          </p:cNvSpPr>
          <p:nvPr>
            <p:ph type="sldNum" sz="quarter" idx="16"/>
          </p:nvPr>
        </p:nvSpPr>
        <p:spPr/>
        <p:txBody>
          <a:bodyPr/>
          <a:lstStyle/>
          <a:p>
            <a:pPr>
              <a:defRPr/>
            </a:pPr>
            <a:fld id="{523284D7-9F4E-4B9E-BB3D-FE7D7E796277}" type="slidenum">
              <a:rPr lang="de-DE" altLang="de-DE" smtClean="0"/>
              <a:pPr>
                <a:defRPr/>
              </a:pPr>
              <a:t>8</a:t>
            </a:fld>
            <a:endParaRPr lang="de-DE" altLang="de-DE"/>
          </a:p>
        </p:txBody>
      </p:sp>
      <p:sp>
        <p:nvSpPr>
          <p:cNvPr id="4" name="Datumsplatzhalter 3">
            <a:extLst>
              <a:ext uri="{FF2B5EF4-FFF2-40B4-BE49-F238E27FC236}">
                <a16:creationId xmlns:a16="http://schemas.microsoft.com/office/drawing/2014/main" id="{CF1E71F7-BEFC-4AC1-879B-F06F4C8A2B1B}"/>
              </a:ext>
            </a:extLst>
          </p:cNvPr>
          <p:cNvSpPr>
            <a:spLocks noGrp="1"/>
          </p:cNvSpPr>
          <p:nvPr>
            <p:ph type="dt" sz="half" idx="14"/>
          </p:nvPr>
        </p:nvSpPr>
        <p:spPr/>
        <p:txBody>
          <a:bodyPr/>
          <a:lstStyle/>
          <a:p>
            <a:pPr>
              <a:defRPr/>
            </a:pPr>
            <a:r>
              <a:rPr lang="de-DE"/>
              <a:t>22.06.2020 (V1.0)</a:t>
            </a:r>
          </a:p>
        </p:txBody>
      </p:sp>
    </p:spTree>
    <p:extLst>
      <p:ext uri="{BB962C8B-B14F-4D97-AF65-F5344CB8AC3E}">
        <p14:creationId xmlns:p14="http://schemas.microsoft.com/office/powerpoint/2010/main" val="1962973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0932ABB-97B9-4B86-A082-C04DC66358DC}"/>
              </a:ext>
            </a:extLst>
          </p:cNvPr>
          <p:cNvPicPr>
            <a:picLocks noChangeAspect="1"/>
          </p:cNvPicPr>
          <p:nvPr/>
        </p:nvPicPr>
        <p:blipFill>
          <a:blip r:embed="rId3"/>
          <a:stretch>
            <a:fillRect/>
          </a:stretch>
        </p:blipFill>
        <p:spPr>
          <a:xfrm>
            <a:off x="3851920" y="1365245"/>
            <a:ext cx="4178944" cy="3930690"/>
          </a:xfrm>
          <a:prstGeom prst="rect">
            <a:avLst/>
          </a:prstGeom>
        </p:spPr>
      </p:pic>
      <p:sp>
        <p:nvSpPr>
          <p:cNvPr id="2" name="Titel 1"/>
          <p:cNvSpPr>
            <a:spLocks noGrp="1"/>
          </p:cNvSpPr>
          <p:nvPr>
            <p:ph type="title"/>
          </p:nvPr>
        </p:nvSpPr>
        <p:spPr>
          <a:xfrm>
            <a:off x="450845" y="1469568"/>
            <a:ext cx="4121155" cy="447262"/>
          </a:xfrm>
        </p:spPr>
        <p:txBody>
          <a:bodyPr/>
          <a:lstStyle/>
          <a:p>
            <a:r>
              <a:rPr lang="de-DE" dirty="0"/>
              <a:t>DZHK Forschungsplattform</a:t>
            </a:r>
          </a:p>
        </p:txBody>
      </p:sp>
      <p:pic>
        <p:nvPicPr>
          <p:cNvPr id="5" name="Picture 11">
            <a:extLst>
              <a:ext uri="{FF2B5EF4-FFF2-40B4-BE49-F238E27FC236}">
                <a16:creationId xmlns:a16="http://schemas.microsoft.com/office/drawing/2014/main" id="{F98925D6-34D1-4701-8D91-FAB0B3C1E4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353417"/>
            <a:ext cx="331152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Inhaltsplatzhalter 12">
            <a:extLst>
              <a:ext uri="{FF2B5EF4-FFF2-40B4-BE49-F238E27FC236}">
                <a16:creationId xmlns:a16="http://schemas.microsoft.com/office/drawing/2014/main" id="{EC074556-8E31-4A77-BFE1-EACB69FA8FDD}"/>
              </a:ext>
            </a:extLst>
          </p:cNvPr>
          <p:cNvSpPr>
            <a:spLocks noGrp="1"/>
          </p:cNvSpPr>
          <p:nvPr>
            <p:ph idx="1"/>
          </p:nvPr>
        </p:nvSpPr>
        <p:spPr>
          <a:xfrm>
            <a:off x="323528" y="5388432"/>
            <a:ext cx="8820472" cy="992896"/>
          </a:xfrm>
        </p:spPr>
        <p:txBody>
          <a:bodyPr/>
          <a:lstStyle/>
          <a:p>
            <a:pPr>
              <a:buFont typeface="Arial" panose="020B0604020202020204" pitchFamily="34" charset="0"/>
              <a:buChar char="•"/>
            </a:pPr>
            <a:r>
              <a:rPr lang="de-DE" sz="1800" b="1" dirty="0"/>
              <a:t>Nutzerantrag</a:t>
            </a:r>
            <a:r>
              <a:rPr lang="de-DE" sz="1800" dirty="0"/>
              <a:t> zur Dokumentation im </a:t>
            </a:r>
            <a:r>
              <a:rPr lang="de-DE" sz="1800" dirty="0">
                <a:solidFill>
                  <a:schemeClr val="accent1"/>
                </a:solidFill>
              </a:rPr>
              <a:t>IT-System</a:t>
            </a:r>
            <a:r>
              <a:rPr lang="de-DE" sz="1800" dirty="0"/>
              <a:t> mit Unterschrift einer autorisierten Person</a:t>
            </a:r>
          </a:p>
        </p:txBody>
      </p:sp>
      <p:sp>
        <p:nvSpPr>
          <p:cNvPr id="14" name="Textfeld 13">
            <a:extLst>
              <a:ext uri="{FF2B5EF4-FFF2-40B4-BE49-F238E27FC236}">
                <a16:creationId xmlns:a16="http://schemas.microsoft.com/office/drawing/2014/main" id="{E16DE09A-E4F5-47A6-8371-E36A8078031E}"/>
              </a:ext>
            </a:extLst>
          </p:cNvPr>
          <p:cNvSpPr txBox="1"/>
          <p:nvPr/>
        </p:nvSpPr>
        <p:spPr>
          <a:xfrm>
            <a:off x="323528" y="3822139"/>
            <a:ext cx="2520280" cy="830997"/>
          </a:xfrm>
          <a:prstGeom prst="rect">
            <a:avLst/>
          </a:prstGeom>
          <a:noFill/>
          <a:ln w="38100">
            <a:solidFill>
              <a:srgbClr val="0066CC"/>
            </a:solidFill>
          </a:ln>
        </p:spPr>
        <p:txBody>
          <a:bodyPr wrap="square" rtlCol="0">
            <a:spAutoFit/>
          </a:bodyPr>
          <a:lstStyle/>
          <a:p>
            <a:r>
              <a:rPr lang="de-DE" dirty="0"/>
              <a:t>DZHK Clinical Study Units</a:t>
            </a:r>
          </a:p>
        </p:txBody>
      </p:sp>
      <p:sp>
        <p:nvSpPr>
          <p:cNvPr id="17" name="Textfeld 16">
            <a:extLst>
              <a:ext uri="{FF2B5EF4-FFF2-40B4-BE49-F238E27FC236}">
                <a16:creationId xmlns:a16="http://schemas.microsoft.com/office/drawing/2014/main" id="{F157C3F0-A80B-4343-B003-7ACE12701E53}"/>
              </a:ext>
            </a:extLst>
          </p:cNvPr>
          <p:cNvSpPr txBox="1"/>
          <p:nvPr/>
        </p:nvSpPr>
        <p:spPr>
          <a:xfrm>
            <a:off x="3851920" y="3593315"/>
            <a:ext cx="4178944" cy="1806943"/>
          </a:xfrm>
          <a:prstGeom prst="rect">
            <a:avLst/>
          </a:prstGeom>
          <a:noFill/>
          <a:ln w="38100">
            <a:solidFill>
              <a:schemeClr val="accent1"/>
            </a:solidFill>
          </a:ln>
        </p:spPr>
        <p:txBody>
          <a:bodyPr wrap="square" rtlCol="0">
            <a:spAutoFit/>
          </a:bodyPr>
          <a:lstStyle/>
          <a:p>
            <a:endParaRPr lang="de-DE" dirty="0"/>
          </a:p>
        </p:txBody>
      </p:sp>
      <p:sp>
        <p:nvSpPr>
          <p:cNvPr id="4" name="Foliennummernplatzhalter 3">
            <a:extLst>
              <a:ext uri="{FF2B5EF4-FFF2-40B4-BE49-F238E27FC236}">
                <a16:creationId xmlns:a16="http://schemas.microsoft.com/office/drawing/2014/main" id="{9B6ADAC6-229D-4520-8628-345137182937}"/>
              </a:ext>
            </a:extLst>
          </p:cNvPr>
          <p:cNvSpPr>
            <a:spLocks noGrp="1"/>
          </p:cNvSpPr>
          <p:nvPr>
            <p:ph type="sldNum" sz="quarter" idx="16"/>
          </p:nvPr>
        </p:nvSpPr>
        <p:spPr/>
        <p:txBody>
          <a:bodyPr/>
          <a:lstStyle/>
          <a:p>
            <a:pPr>
              <a:defRPr/>
            </a:pPr>
            <a:fld id="{523284D7-9F4E-4B9E-BB3D-FE7D7E796277}" type="slidenum">
              <a:rPr lang="de-DE" altLang="de-DE" smtClean="0"/>
              <a:pPr>
                <a:defRPr/>
              </a:pPr>
              <a:t>9</a:t>
            </a:fld>
            <a:endParaRPr lang="de-DE" altLang="de-DE"/>
          </a:p>
        </p:txBody>
      </p:sp>
      <p:sp>
        <p:nvSpPr>
          <p:cNvPr id="7" name="Datumsplatzhalter 6">
            <a:extLst>
              <a:ext uri="{FF2B5EF4-FFF2-40B4-BE49-F238E27FC236}">
                <a16:creationId xmlns:a16="http://schemas.microsoft.com/office/drawing/2014/main" id="{E31BB93C-C32E-4BAC-B1CE-56FD37C84206}"/>
              </a:ext>
            </a:extLst>
          </p:cNvPr>
          <p:cNvSpPr>
            <a:spLocks noGrp="1"/>
          </p:cNvSpPr>
          <p:nvPr>
            <p:ph type="dt" sz="half" idx="14"/>
          </p:nvPr>
        </p:nvSpPr>
        <p:spPr/>
        <p:txBody>
          <a:bodyPr/>
          <a:lstStyle/>
          <a:p>
            <a:pPr>
              <a:defRPr/>
            </a:pPr>
            <a:r>
              <a:rPr lang="de-DE"/>
              <a:t>22.06.2020 (V1.0)</a:t>
            </a:r>
          </a:p>
        </p:txBody>
      </p:sp>
      <p:cxnSp>
        <p:nvCxnSpPr>
          <p:cNvPr id="18" name="Gerade Verbindung mit Pfeil 17">
            <a:extLst>
              <a:ext uri="{FF2B5EF4-FFF2-40B4-BE49-F238E27FC236}">
                <a16:creationId xmlns:a16="http://schemas.microsoft.com/office/drawing/2014/main" id="{7A75BD31-D483-4198-8E4E-0D1685CD265F}"/>
              </a:ext>
            </a:extLst>
          </p:cNvPr>
          <p:cNvCxnSpPr>
            <a:cxnSpLocks/>
            <a:endCxn id="17" idx="1"/>
          </p:cNvCxnSpPr>
          <p:nvPr/>
        </p:nvCxnSpPr>
        <p:spPr bwMode="auto">
          <a:xfrm>
            <a:off x="2843808" y="4237638"/>
            <a:ext cx="1008112" cy="259149"/>
          </a:xfrm>
          <a:prstGeom prst="straightConnector1">
            <a:avLst/>
          </a:prstGeom>
          <a:solidFill>
            <a:schemeClr val="accent1"/>
          </a:solidFill>
          <a:ln w="38100" cap="flat" cmpd="sng" algn="ctr">
            <a:solidFill>
              <a:schemeClr val="accent1"/>
            </a:solidFill>
            <a:prstDash val="solid"/>
            <a:round/>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 name="Gleichschenkliges Dreieck 18">
            <a:extLst>
              <a:ext uri="{FF2B5EF4-FFF2-40B4-BE49-F238E27FC236}">
                <a16:creationId xmlns:a16="http://schemas.microsoft.com/office/drawing/2014/main" id="{66F98E09-BB5A-4394-B00C-35E16E8A7DE6}"/>
              </a:ext>
            </a:extLst>
          </p:cNvPr>
          <p:cNvSpPr/>
          <p:nvPr/>
        </p:nvSpPr>
        <p:spPr bwMode="auto">
          <a:xfrm rot="6559676">
            <a:off x="3449978" y="4356654"/>
            <a:ext cx="576064" cy="191994"/>
          </a:xfrm>
          <a:prstGeom prst="triangle">
            <a:avLst>
              <a:gd name="adj" fmla="val 50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956086432"/>
      </p:ext>
    </p:extLst>
  </p:cSld>
  <p:clrMapOvr>
    <a:masterClrMapping/>
  </p:clrMapOvr>
</p:sld>
</file>

<file path=ppt/theme/theme1.xml><?xml version="1.0" encoding="utf-8"?>
<a:theme xmlns:a="http://schemas.openxmlformats.org/drawingml/2006/main" name="dzhk_3">
  <a:themeElements>
    <a:clrScheme name="dzhk">
      <a:dk1>
        <a:srgbClr val="4B4B4B"/>
      </a:dk1>
      <a:lt1>
        <a:srgbClr val="FFFFFF"/>
      </a:lt1>
      <a:dk2>
        <a:srgbClr val="800000"/>
      </a:dk2>
      <a:lt2>
        <a:srgbClr val="DCDCDC"/>
      </a:lt2>
      <a:accent1>
        <a:srgbClr val="A00028"/>
      </a:accent1>
      <a:accent2>
        <a:srgbClr val="8C8C8C"/>
      </a:accent2>
      <a:accent3>
        <a:srgbClr val="FFFFFF"/>
      </a:accent3>
      <a:accent4>
        <a:srgbClr val="3F3F3F"/>
      </a:accent4>
      <a:accent5>
        <a:srgbClr val="E0AAAC"/>
      </a:accent5>
      <a:accent6>
        <a:srgbClr val="646464"/>
      </a:accent6>
      <a:hlink>
        <a:srgbClr val="C9001F"/>
      </a:hlink>
      <a:folHlink>
        <a:srgbClr val="3C3C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zhk_3 1">
        <a:dk1>
          <a:srgbClr val="6E645F"/>
        </a:dk1>
        <a:lt1>
          <a:srgbClr val="FFFFFF"/>
        </a:lt1>
        <a:dk2>
          <a:srgbClr val="C86E5A"/>
        </a:dk2>
        <a:lt2>
          <a:srgbClr val="DCDCC8"/>
        </a:lt2>
        <a:accent1>
          <a:srgbClr val="A01919"/>
        </a:accent1>
        <a:accent2>
          <a:srgbClr val="AAA08C"/>
        </a:accent2>
        <a:accent3>
          <a:srgbClr val="FFFFFF"/>
        </a:accent3>
        <a:accent4>
          <a:srgbClr val="5D5450"/>
        </a:accent4>
        <a:accent5>
          <a:srgbClr val="CDABAB"/>
        </a:accent5>
        <a:accent6>
          <a:srgbClr val="9A917E"/>
        </a:accent6>
        <a:hlink>
          <a:srgbClr val="BE002C"/>
        </a:hlink>
        <a:folHlink>
          <a:srgbClr val="ED7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zhk">
    <a:dk1>
      <a:srgbClr val="4B4B4B"/>
    </a:dk1>
    <a:lt1>
      <a:srgbClr val="FFFFFF"/>
    </a:lt1>
    <a:dk2>
      <a:srgbClr val="800000"/>
    </a:dk2>
    <a:lt2>
      <a:srgbClr val="DCDCDC"/>
    </a:lt2>
    <a:accent1>
      <a:srgbClr val="A00028"/>
    </a:accent1>
    <a:accent2>
      <a:srgbClr val="8C8C8C"/>
    </a:accent2>
    <a:accent3>
      <a:srgbClr val="FFFFFF"/>
    </a:accent3>
    <a:accent4>
      <a:srgbClr val="3F3F3F"/>
    </a:accent4>
    <a:accent5>
      <a:srgbClr val="E0AAAC"/>
    </a:accent5>
    <a:accent6>
      <a:srgbClr val="646464"/>
    </a:accent6>
    <a:hlink>
      <a:srgbClr val="C9001F"/>
    </a:hlink>
    <a:folHlink>
      <a:srgbClr val="3C3C3C"/>
    </a:folHlink>
  </a:clrScheme>
</a:themeOverride>
</file>

<file path=docProps/app.xml><?xml version="1.0" encoding="utf-8"?>
<Properties xmlns="http://schemas.openxmlformats.org/officeDocument/2006/extended-properties" xmlns:vt="http://schemas.openxmlformats.org/officeDocument/2006/docPropsVTypes">
  <Template/>
  <TotalTime>0</TotalTime>
  <Words>1217</Words>
  <Application>Microsoft Office PowerPoint</Application>
  <PresentationFormat>Bildschirmpräsentation (4:3)</PresentationFormat>
  <Paragraphs>210</Paragraphs>
  <Slides>18</Slides>
  <Notes>8</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18</vt:i4>
      </vt:variant>
    </vt:vector>
  </HeadingPairs>
  <TitlesOfParts>
    <vt:vector size="26" baseType="lpstr">
      <vt:lpstr>MS PGothic</vt:lpstr>
      <vt:lpstr>MS PGothic</vt:lpstr>
      <vt:lpstr>SimSun</vt:lpstr>
      <vt:lpstr>Arial</vt:lpstr>
      <vt:lpstr>Calibri</vt:lpstr>
      <vt:lpstr>Lucida Grande</vt:lpstr>
      <vt:lpstr>Wingdings</vt:lpstr>
      <vt:lpstr>dzhk_3</vt:lpstr>
      <vt:lpstr>DZHK Biobanking  DZHK Clinical Study Units</vt:lpstr>
      <vt:lpstr>DZHK Basis-Biobanking (Basisset)</vt:lpstr>
      <vt:lpstr>DZHK Biomaterialien</vt:lpstr>
      <vt:lpstr>DZHK Biomaterialien</vt:lpstr>
      <vt:lpstr>DZHK Biobanking (Verbrauchsmaterialien)</vt:lpstr>
      <vt:lpstr>DZHK Biobanking (Verbrauchsmaterialien)</vt:lpstr>
      <vt:lpstr>DZHK Basis-Biobanking (Verbrauchsmaterialien)</vt:lpstr>
      <vt:lpstr>DZHK Forschungsplattform</vt:lpstr>
      <vt:lpstr>DZHK Forschungsplattform</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Annett Gruetzmacher</dc:creator>
  <cp:lastModifiedBy>Ivonne Wallrabenstein</cp:lastModifiedBy>
  <cp:revision>849</cp:revision>
  <cp:lastPrinted>2018-12-13T14:32:19Z</cp:lastPrinted>
  <dcterms:created xsi:type="dcterms:W3CDTF">2012-06-13T09:35:24Z</dcterms:created>
  <dcterms:modified xsi:type="dcterms:W3CDTF">2020-08-13T13:43:38Z</dcterms:modified>
</cp:coreProperties>
</file>