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8" r:id="rId2"/>
    <p:sldId id="511" r:id="rId3"/>
    <p:sldId id="502" r:id="rId4"/>
    <p:sldId id="505" r:id="rId5"/>
    <p:sldId id="443" r:id="rId6"/>
    <p:sldId id="470" r:id="rId7"/>
    <p:sldId id="506" r:id="rId8"/>
    <p:sldId id="503" r:id="rId9"/>
    <p:sldId id="504" r:id="rId10"/>
    <p:sldId id="469" r:id="rId11"/>
    <p:sldId id="472" r:id="rId12"/>
    <p:sldId id="512" r:id="rId13"/>
    <p:sldId id="519" r:id="rId14"/>
    <p:sldId id="473" r:id="rId15"/>
  </p:sldIdLst>
  <p:sldSz cx="9144000" cy="6858000" type="screen4x3"/>
  <p:notesSz cx="6858000" cy="99472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3152">
          <p15:clr>
            <a:srgbClr val="A4A3A4"/>
          </p15:clr>
        </p15:guide>
        <p15:guide id="3" pos="3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32"/>
    <a:srgbClr val="CC0000"/>
    <a:srgbClr val="0066CC"/>
    <a:srgbClr val="FFFFCC"/>
    <a:srgbClr val="0066FF"/>
    <a:srgbClr val="DFCBCD"/>
    <a:srgbClr val="F0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5268" autoAdjust="0"/>
  </p:normalViewPr>
  <p:slideViewPr>
    <p:cSldViewPr>
      <p:cViewPr varScale="1">
        <p:scale>
          <a:sx n="86" d="100"/>
          <a:sy n="86" d="100"/>
        </p:scale>
        <p:origin x="1382" y="72"/>
      </p:cViewPr>
      <p:guideLst>
        <p:guide orient="horz" pos="1026"/>
        <p:guide pos="3152"/>
        <p:guide pos="3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810"/>
    </p:cViewPr>
  </p:sorterViewPr>
  <p:notesViewPr>
    <p:cSldViewPr>
      <p:cViewPr varScale="1">
        <p:scale>
          <a:sx n="49" d="100"/>
          <a:sy n="49" d="100"/>
        </p:scale>
        <p:origin x="-2712" y="-48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EB78E3C0-89D0-441E-9A29-E637DC5D3621}" type="datetimeFigureOut">
              <a:rPr lang="de-DE" altLang="de-DE"/>
              <a:pPr>
                <a:defRPr/>
              </a:pPr>
              <a:t>13.08.2020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2D4855-1BF5-4AE1-9A7A-8EE8D13C859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4663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800" cy="49736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1" y="1"/>
            <a:ext cx="2971800" cy="49736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724956"/>
            <a:ext cx="5029200" cy="4476274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9912"/>
            <a:ext cx="2971800" cy="49736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1" y="9449912"/>
            <a:ext cx="2971800" cy="49736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60211E-8D3C-4BEE-857A-1EA7F3943CD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52133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9637" indent="-288322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3287" indent="-230657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4602" indent="-230657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5917" indent="-230657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7231" indent="-230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8546" indent="-230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59861" indent="-230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1176" indent="-2306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291E63-A9B5-47D0-975E-5D800E2B2EC3}" type="slidenum">
              <a:rPr lang="de-DE" altLang="de-DE" smtClean="0">
                <a:cs typeface="Arial" pitchFamily="34" charset="0"/>
              </a:rPr>
              <a:pPr>
                <a:spcBef>
                  <a:spcPct val="0"/>
                </a:spcBef>
              </a:pPr>
              <a:t>1</a:t>
            </a:fld>
            <a:endParaRPr lang="de-DE" altLang="de-DE"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724956"/>
            <a:ext cx="5486400" cy="44762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5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Routinelabor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60211E-8D3C-4BEE-857A-1EA7F3943CDA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5215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Routinelabor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60211E-8D3C-4BEE-857A-1EA7F3943CDA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661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Routinelabor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60211E-8D3C-4BEE-857A-1EA7F3943CDA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0188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>
                <a:latin typeface="Arial" panose="020B0604020202020204" pitchFamily="34" charset="0"/>
                <a:ea typeface="ＭＳ Ｐゴシック" panose="020B0600070205080204" pitchFamily="34" charset="-128"/>
              </a:rPr>
              <a:t>Biobanking Konzept ist noch nicht final, erhalten die Zentren später</a:t>
            </a:r>
          </a:p>
        </p:txBody>
      </p:sp>
    </p:spTree>
    <p:extLst>
      <p:ext uri="{BB962C8B-B14F-4D97-AF65-F5344CB8AC3E}">
        <p14:creationId xmlns:p14="http://schemas.microsoft.com/office/powerpoint/2010/main" val="4050442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Routinelabor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60211E-8D3C-4BEE-857A-1EA7F3943CDA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7742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Routinelabor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60211E-8D3C-4BEE-857A-1EA7F3943CDA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8969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60211E-8D3C-4BEE-857A-1EA7F3943CDA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829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3" descr="TitelChart Fond mit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688" y="2276475"/>
            <a:ext cx="6885012" cy="1514475"/>
          </a:xfrm>
        </p:spPr>
        <p:txBody>
          <a:bodyPr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3933825"/>
            <a:ext cx="6885012" cy="1223963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5602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600200"/>
            <a:ext cx="8107561" cy="838200"/>
          </a:xfrm>
        </p:spPr>
        <p:txBody>
          <a:bodyPr/>
          <a:lstStyle>
            <a:lvl1pPr>
              <a:defRPr>
                <a:solidFill>
                  <a:srgbClr val="B000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535238"/>
            <a:ext cx="8107561" cy="32416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22.06.2020 (V1.0)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284D7-9F4E-4B9E-BB3D-FE7D7E79627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5386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600200"/>
            <a:ext cx="8107561" cy="838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535238"/>
            <a:ext cx="8107561" cy="32416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5AB1BA-C34A-244E-9883-94BF1F370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22.06.2020 (V1.0)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E6EE66-BDBF-FA45-B333-6426FE25A4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E2FFF-A3B8-4C82-AE37-97B6D92D4CC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712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2863"/>
            <a:ext cx="91440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11"/>
          <p:cNvCxnSpPr/>
          <p:nvPr/>
        </p:nvCxnSpPr>
        <p:spPr>
          <a:xfrm>
            <a:off x="0" y="1206500"/>
            <a:ext cx="9144000" cy="1588"/>
          </a:xfrm>
          <a:prstGeom prst="line">
            <a:avLst/>
          </a:prstGeom>
          <a:ln w="9525" cap="flat" cmpd="sng" algn="ctr">
            <a:solidFill>
              <a:srgbClr val="A5043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600200"/>
            <a:ext cx="50403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535238"/>
            <a:ext cx="5040312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73825"/>
            <a:ext cx="979487" cy="3397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22.06.2020 (V1.0)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473825"/>
            <a:ext cx="1081088" cy="3397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88D1F5-EEB5-4F6E-AE53-49F3FB36311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3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738"/>
            <a:ext cx="29813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7" r:id="rId2"/>
    <p:sldLayoutId id="2147484508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541338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Lucida Grande"/>
        <a:buChar char="▶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Lucida Grande"/>
        <a:buChar char="▶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982663" indent="-177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1439863" indent="-271463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039938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6pPr>
      <a:lvl7pPr marL="2497138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7pPr>
      <a:lvl8pPr marL="2954338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8pPr>
      <a:lvl9pPr marL="3411538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zhk.de/das-dzhk/klinische-dzhk-studien/3-wissenschaftliche-infrastruktur-des-dzhk/unabhaengige-treuhandstelle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zhk.de/das-dzhk/klinische-dzhk-studien/4-biobanking-lims/" TargetMode="External"/><Relationship Id="rId2" Type="http://schemas.openxmlformats.org/officeDocument/2006/relationships/hyperlink" Target="https://dzhk.de/das-dzhk/klinische-dzhk-studien/3-wissenschaftliche-infrastruktur-des-dzhk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zhk.de/das-dzhk/klinische-dzhk-studien/3-wissenschaftliche-infrastruktur-des-dzhk/unabhaengige-treuhandstelle/" TargetMode="External"/><Relationship Id="rId4" Type="http://schemas.openxmlformats.org/officeDocument/2006/relationships/hyperlink" Target="https://dzhk.de/forschung/ressourcen/sop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iobanking@dzhk.de" TargetMode="External"/><Relationship Id="rId2" Type="http://schemas.openxmlformats.org/officeDocument/2006/relationships/hyperlink" Target="mailto:dzhk.support@med.uni-goettingen.d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9381" y="3284984"/>
            <a:ext cx="6884987" cy="1514475"/>
          </a:xfrm>
        </p:spPr>
        <p:txBody>
          <a:bodyPr/>
          <a:lstStyle/>
          <a:p>
            <a:pPr algn="ctr" eaLnBrk="1" hangingPunct="1"/>
            <a:r>
              <a:rPr lang="de-DE" altLang="de-DE" sz="3200" b="1" dirty="0"/>
              <a:t>DZHK-Biobanking </a:t>
            </a:r>
            <a:br>
              <a:rPr lang="de-DE" altLang="de-DE" sz="3200" b="1" dirty="0"/>
            </a:br>
            <a:r>
              <a:rPr lang="de-DE" altLang="de-DE" sz="3200" b="1" dirty="0"/>
              <a:t>Externe DZHK Studienzentren</a:t>
            </a:r>
            <a:endParaRPr lang="de-DE" altLang="de-DE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 txBox="1">
            <a:spLocks noGrp="1"/>
          </p:cNvSpPr>
          <p:nvPr/>
        </p:nvSpPr>
        <p:spPr bwMode="auto">
          <a:xfrm>
            <a:off x="7667625" y="6473825"/>
            <a:ext cx="1081088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CAEB1405-C71A-4A4C-84A2-1D00C8FB64FE}" type="slidenum">
              <a:rPr lang="de-DE" altLang="de-DE" sz="1000" smtClean="0">
                <a:solidFill>
                  <a:srgbClr val="FFFFFF"/>
                </a:solidFill>
              </a:rPr>
              <a:pPr algn="r" eaLnBrk="1" hangingPunct="1">
                <a:defRPr/>
              </a:pPr>
              <a:t>10</a:t>
            </a:fld>
            <a:endParaRPr lang="de-DE" altLang="de-DE" sz="1000">
              <a:solidFill>
                <a:srgbClr val="FFFFFF"/>
              </a:solidFill>
            </a:endParaRPr>
          </a:p>
        </p:txBody>
      </p:sp>
      <p:sp>
        <p:nvSpPr>
          <p:cNvPr id="15365" name="Text Box 73"/>
          <p:cNvSpPr txBox="1">
            <a:spLocks noChangeArrowheads="1"/>
          </p:cNvSpPr>
          <p:nvPr/>
        </p:nvSpPr>
        <p:spPr bwMode="auto">
          <a:xfrm>
            <a:off x="107505" y="1397819"/>
            <a:ext cx="4393059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dirty="0">
                <a:solidFill>
                  <a:srgbClr val="B00032"/>
                </a:solidFill>
                <a:latin typeface="+mn-lt"/>
              </a:rPr>
              <a:t>Voraussetzungen zum Biobanking</a:t>
            </a:r>
          </a:p>
        </p:txBody>
      </p:sp>
      <p:sp>
        <p:nvSpPr>
          <p:cNvPr id="7" name="Text Box 73">
            <a:extLst>
              <a:ext uri="{FF2B5EF4-FFF2-40B4-BE49-F238E27FC236}">
                <a16:creationId xmlns:a16="http://schemas.microsoft.com/office/drawing/2014/main" id="{BA880402-3554-4ACE-9293-9A19CD200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188640"/>
            <a:ext cx="81369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de-DE" altLang="de-DE" dirty="0">
                <a:solidFill>
                  <a:srgbClr val="B00032"/>
                </a:solidFill>
                <a:latin typeface="+mn-lt"/>
              </a:rPr>
              <a:t>DZHK Biobanking – </a:t>
            </a:r>
          </a:p>
          <a:p>
            <a:pPr>
              <a:spcBef>
                <a:spcPts val="0"/>
              </a:spcBef>
            </a:pPr>
            <a:r>
              <a:rPr lang="de-DE" altLang="de-DE" dirty="0">
                <a:solidFill>
                  <a:srgbClr val="B00032"/>
                </a:solidFill>
                <a:latin typeface="+mn-lt"/>
              </a:rPr>
              <a:t>Zusammenfassung (1/3)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A74F5F-2E50-4B3C-A068-612A218D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2FFF-A3B8-4C82-AE37-97B6D92D4CC5}" type="slidenum">
              <a:rPr lang="de-DE" altLang="de-DE" smtClean="0"/>
              <a:pPr/>
              <a:t>10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AD2F4D-BC91-487A-BAB7-226730FB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22.06.2020 (V1.0)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C389DE2-27A0-4168-ACC4-02F5B02AE034}"/>
              </a:ext>
            </a:extLst>
          </p:cNvPr>
          <p:cNvSpPr txBox="1"/>
          <p:nvPr/>
        </p:nvSpPr>
        <p:spPr>
          <a:xfrm>
            <a:off x="107505" y="1628800"/>
            <a:ext cx="9073007" cy="3232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endParaRPr lang="de-DE" sz="1800" b="1" dirty="0">
              <a:latin typeface="+mn-lt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+mn-lt"/>
              </a:rPr>
              <a:t>Prüfen, ob das Ethikvotum zum Biobanking vorliegt.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+mn-lt"/>
              </a:rPr>
              <a:t>Nutzerantrag für IT-Infrastruktur mit Unterschrift einer lokal autorisierten Person ist gestellt.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+mn-lt"/>
              </a:rPr>
              <a:t>Aufklärung des Patienten durch Studienarzt ist erfolgt.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+mn-lt"/>
              </a:rPr>
              <a:t>Die</a:t>
            </a:r>
            <a:r>
              <a:rPr lang="de-DE" sz="1800" dirty="0">
                <a:latin typeface="+mn-lt"/>
                <a:sym typeface="Wingdings"/>
              </a:rPr>
              <a:t> unterschriebene Einwilligung zur Studie und DZHK-Biobanking ist vorhanden.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+mn-lt"/>
                <a:sym typeface="Wingdings"/>
              </a:rPr>
              <a:t>Der Patient ist in </a:t>
            </a:r>
            <a:r>
              <a:rPr lang="de-DE" sz="1800" dirty="0" err="1">
                <a:latin typeface="+mn-lt"/>
                <a:sym typeface="Wingdings"/>
              </a:rPr>
              <a:t>secuTrial</a:t>
            </a:r>
            <a:r>
              <a:rPr lang="de-DE" sz="1800" dirty="0">
                <a:latin typeface="+mn-lt"/>
                <a:sym typeface="Wingdings"/>
              </a:rPr>
              <a:t> registriert, das Einwilligungsmodul zum Biobanking wurde aktiviert und das Dokument hochgeladen (zumindest zeitnah).</a:t>
            </a:r>
            <a:endParaRPr lang="de-DE" sz="1800" dirty="0">
              <a:latin typeface="+mn-lt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+mn-lt"/>
              </a:rPr>
              <a:t>Das Biobanking Pseudonym (LIMSPSN) liegt vor.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+mn-lt"/>
              </a:rPr>
              <a:t>Die nötigen Biobanking-Abnahmesets sind im Zentrum vorhanden (ggf. Lieferzeit von ca. 3-4 Wochen der Sets vom IKCL aus Greifswald beachten).</a:t>
            </a:r>
          </a:p>
        </p:txBody>
      </p:sp>
    </p:spTree>
    <p:extLst>
      <p:ext uri="{BB962C8B-B14F-4D97-AF65-F5344CB8AC3E}">
        <p14:creationId xmlns:p14="http://schemas.microsoft.com/office/powerpoint/2010/main" val="70307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 txBox="1">
            <a:spLocks noGrp="1"/>
          </p:cNvSpPr>
          <p:nvPr/>
        </p:nvSpPr>
        <p:spPr bwMode="auto">
          <a:xfrm>
            <a:off x="7667625" y="6473825"/>
            <a:ext cx="1081088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CA22CBFC-74D8-4F9A-8CCF-7EB715EFE2BD}" type="slidenum">
              <a:rPr lang="de-DE" altLang="de-DE" sz="1000" smtClean="0">
                <a:solidFill>
                  <a:srgbClr val="FFFFFF"/>
                </a:solidFill>
              </a:rPr>
              <a:pPr algn="r" eaLnBrk="1" hangingPunct="1">
                <a:defRPr/>
              </a:pPr>
              <a:t>11</a:t>
            </a:fld>
            <a:endParaRPr lang="de-DE" altLang="de-DE" sz="1000">
              <a:solidFill>
                <a:srgbClr val="FFFFFF"/>
              </a:solidFill>
            </a:endParaRPr>
          </a:p>
        </p:txBody>
      </p:sp>
      <p:sp>
        <p:nvSpPr>
          <p:cNvPr id="7" name="Text Box 73">
            <a:extLst>
              <a:ext uri="{FF2B5EF4-FFF2-40B4-BE49-F238E27FC236}">
                <a16:creationId xmlns:a16="http://schemas.microsoft.com/office/drawing/2014/main" id="{742EC910-6FB2-42A9-AE3B-6BF7C471F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378110"/>
            <a:ext cx="6992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dirty="0">
                <a:solidFill>
                  <a:srgbClr val="B00032"/>
                </a:solidFill>
                <a:latin typeface="+mn-lt"/>
              </a:rPr>
              <a:t>Ablauf Biobanking an den Studienzentren</a:t>
            </a:r>
          </a:p>
        </p:txBody>
      </p:sp>
      <p:sp>
        <p:nvSpPr>
          <p:cNvPr id="8" name="Text Box 73">
            <a:extLst>
              <a:ext uri="{FF2B5EF4-FFF2-40B4-BE49-F238E27FC236}">
                <a16:creationId xmlns:a16="http://schemas.microsoft.com/office/drawing/2014/main" id="{BCB3A5BF-DFFA-4E93-9DEF-2BDF401AE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188640"/>
            <a:ext cx="81369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de-DE" altLang="de-DE" dirty="0">
                <a:solidFill>
                  <a:srgbClr val="B00032"/>
                </a:solidFill>
                <a:latin typeface="+mn-lt"/>
              </a:rPr>
              <a:t>DZHK Biobanking – </a:t>
            </a:r>
          </a:p>
          <a:p>
            <a:pPr>
              <a:spcBef>
                <a:spcPts val="0"/>
              </a:spcBef>
            </a:pPr>
            <a:r>
              <a:rPr lang="de-DE" altLang="de-DE" dirty="0">
                <a:solidFill>
                  <a:srgbClr val="B00032"/>
                </a:solidFill>
                <a:latin typeface="Calibri"/>
              </a:rPr>
              <a:t>Zusammenfassung </a:t>
            </a:r>
            <a:r>
              <a:rPr lang="de-DE" altLang="de-DE" dirty="0">
                <a:solidFill>
                  <a:srgbClr val="B00032"/>
                </a:solidFill>
                <a:latin typeface="+mn-lt"/>
              </a:rPr>
              <a:t>(2/3)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6ABD9F4-2879-4DA2-802A-F91BB9FB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2FFF-A3B8-4C82-AE37-97B6D92D4CC5}" type="slidenum">
              <a:rPr lang="de-DE" altLang="de-DE" smtClean="0"/>
              <a:pPr/>
              <a:t>11</a:t>
            </a:fld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A9DFF7-8E6C-4ADC-A851-CF259F43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22.06.2020 (V1.0)</a:t>
            </a:r>
          </a:p>
        </p:txBody>
      </p:sp>
      <p:sp>
        <p:nvSpPr>
          <p:cNvPr id="9" name="Rechteck 2">
            <a:extLst>
              <a:ext uri="{FF2B5EF4-FFF2-40B4-BE49-F238E27FC236}">
                <a16:creationId xmlns:a16="http://schemas.microsoft.com/office/drawing/2014/main" id="{E73BE65A-433C-4C8C-86E0-4B7FF016D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046671"/>
            <a:ext cx="8928992" cy="375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4000"/>
              </a:lnSpc>
              <a:buFont typeface="Wingdings" pitchFamily="2" charset="2"/>
              <a:buChar char="è"/>
            </a:pPr>
            <a:r>
              <a:rPr lang="de-DE" altLang="de-DE" sz="1800" dirty="0">
                <a:latin typeface="+mn-lt"/>
              </a:rPr>
              <a:t> Biomaterialgewinnung, -verarbeitung und –</a:t>
            </a:r>
            <a:r>
              <a:rPr lang="de-DE" altLang="de-DE" sz="1800" dirty="0" err="1">
                <a:latin typeface="+mn-lt"/>
              </a:rPr>
              <a:t>lagerung</a:t>
            </a:r>
            <a:r>
              <a:rPr lang="de-DE" altLang="de-DE" sz="1800" dirty="0">
                <a:latin typeface="+mn-lt"/>
              </a:rPr>
              <a:t> nach SOPs</a:t>
            </a:r>
          </a:p>
          <a:p>
            <a:pPr>
              <a:lnSpc>
                <a:spcPct val="114000"/>
              </a:lnSpc>
            </a:pPr>
            <a:r>
              <a:rPr lang="de-DE" altLang="de-DE" sz="1800" dirty="0">
                <a:latin typeface="+mn-lt"/>
              </a:rPr>
              <a:t>nur nach vorheriger Einwilligung des Patienten / Probanden!</a:t>
            </a:r>
          </a:p>
          <a:p>
            <a:pPr>
              <a:lnSpc>
                <a:spcPct val="114000"/>
              </a:lnSpc>
            </a:pPr>
            <a:endParaRPr lang="de-DE" altLang="de-DE" sz="1800" u="sng" dirty="0">
              <a:latin typeface="+mn-lt"/>
            </a:endParaRPr>
          </a:p>
          <a:p>
            <a:pPr>
              <a:lnSpc>
                <a:spcPct val="114000"/>
              </a:lnSpc>
              <a:buFont typeface="Wingdings" pitchFamily="2" charset="2"/>
              <a:buChar char="è"/>
            </a:pPr>
            <a:r>
              <a:rPr lang="de-DE" altLang="de-DE" sz="1800" dirty="0">
                <a:latin typeface="+mn-lt"/>
              </a:rPr>
              <a:t> Dokumentation Probendaten zur Blutentnahme, Biomaterialverarbeitung und –</a:t>
            </a:r>
            <a:r>
              <a:rPr lang="de-DE" altLang="de-DE" sz="1800" dirty="0" err="1">
                <a:latin typeface="+mn-lt"/>
              </a:rPr>
              <a:t>lagerung</a:t>
            </a:r>
            <a:r>
              <a:rPr lang="de-DE" altLang="de-DE" sz="1800" dirty="0">
                <a:latin typeface="+mn-lt"/>
              </a:rPr>
              <a:t> im Probenbegleitschein und Übertragung ins </a:t>
            </a:r>
            <a:r>
              <a:rPr lang="de-DE" altLang="de-DE" sz="1800" dirty="0" err="1">
                <a:latin typeface="+mn-lt"/>
              </a:rPr>
              <a:t>eCRF</a:t>
            </a:r>
            <a:r>
              <a:rPr lang="de-DE" altLang="de-DE" sz="1800" dirty="0">
                <a:latin typeface="+mn-lt"/>
              </a:rPr>
              <a:t> in </a:t>
            </a:r>
            <a:r>
              <a:rPr lang="de-DE" altLang="de-DE" sz="1800" dirty="0" err="1">
                <a:latin typeface="+mn-lt"/>
              </a:rPr>
              <a:t>secuTrial</a:t>
            </a:r>
            <a:endParaRPr lang="de-DE" altLang="de-DE" sz="1800" u="sng" dirty="0">
              <a:latin typeface="+mn-lt"/>
            </a:endParaRPr>
          </a:p>
          <a:p>
            <a:pPr marL="1428750" lvl="2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altLang="de-DE" sz="1800" b="1" dirty="0">
                <a:latin typeface="+mn-lt"/>
              </a:rPr>
              <a:t>Achtung: </a:t>
            </a:r>
            <a:r>
              <a:rPr lang="de-DE" altLang="de-DE" sz="1600" dirty="0">
                <a:latin typeface="+mn-lt"/>
              </a:rPr>
              <a:t>Wenn im Studienzentrum keine Einlagerung bei -80°C gewährleistet werden kann, muss (schnellst möglich) der Proben-Transport innerhalb einer Woche an die Studienzentrale organisiert werden. Hierzu unbedingt Rücksprache mit der Studienzentrale halten!</a:t>
            </a:r>
          </a:p>
          <a:p>
            <a:pPr marL="1428750" lvl="2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altLang="de-DE" sz="1800" dirty="0">
              <a:latin typeface="+mn-lt"/>
            </a:endParaRPr>
          </a:p>
          <a:p>
            <a:pPr lvl="0">
              <a:lnSpc>
                <a:spcPct val="114000"/>
              </a:lnSpc>
              <a:buFont typeface="Wingdings" pitchFamily="2" charset="2"/>
              <a:buChar char="è"/>
            </a:pPr>
            <a:r>
              <a:rPr lang="de-DE" altLang="de-DE" sz="1800" dirty="0">
                <a:solidFill>
                  <a:srgbClr val="4B4B4B"/>
                </a:solidFill>
                <a:latin typeface="+mn-lt"/>
              </a:rPr>
              <a:t> Abwicklung von Probenvernichtungen aufgrund von Widerrufen sowie Probenherausgabeprozesse durch geschultes Personal anhand von </a:t>
            </a:r>
            <a:r>
              <a:rPr lang="de-DE" altLang="de-DE" sz="1800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DZHK SOPs</a:t>
            </a:r>
            <a:r>
              <a:rPr lang="de-DE" altLang="de-DE" sz="1800" dirty="0">
                <a:solidFill>
                  <a:srgbClr val="4B4B4B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4314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 txBox="1">
            <a:spLocks noGrp="1"/>
          </p:cNvSpPr>
          <p:nvPr/>
        </p:nvSpPr>
        <p:spPr bwMode="auto">
          <a:xfrm>
            <a:off x="7667625" y="6473825"/>
            <a:ext cx="1081088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CA22CBFC-74D8-4F9A-8CCF-7EB715EFE2BD}" type="slidenum">
              <a:rPr lang="de-DE" altLang="de-DE" sz="1000" smtClean="0">
                <a:solidFill>
                  <a:srgbClr val="FFFFFF"/>
                </a:solidFill>
              </a:rPr>
              <a:pPr algn="r" eaLnBrk="1" hangingPunct="1">
                <a:defRPr/>
              </a:pPr>
              <a:t>12</a:t>
            </a:fld>
            <a:endParaRPr lang="de-DE" altLang="de-DE" sz="1000">
              <a:solidFill>
                <a:srgbClr val="FFFFFF"/>
              </a:solidFill>
            </a:endParaRPr>
          </a:p>
        </p:txBody>
      </p:sp>
      <p:sp>
        <p:nvSpPr>
          <p:cNvPr id="7" name="Text Box 73">
            <a:extLst>
              <a:ext uri="{FF2B5EF4-FFF2-40B4-BE49-F238E27FC236}">
                <a16:creationId xmlns:a16="http://schemas.microsoft.com/office/drawing/2014/main" id="{742EC910-6FB2-42A9-AE3B-6BF7C471F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352059"/>
            <a:ext cx="6992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dirty="0">
                <a:solidFill>
                  <a:srgbClr val="B00032"/>
                </a:solidFill>
                <a:latin typeface="+mn-lt"/>
              </a:rPr>
              <a:t>Abrechnung</a:t>
            </a:r>
          </a:p>
        </p:txBody>
      </p:sp>
      <p:sp>
        <p:nvSpPr>
          <p:cNvPr id="8" name="Text Box 73">
            <a:extLst>
              <a:ext uri="{FF2B5EF4-FFF2-40B4-BE49-F238E27FC236}">
                <a16:creationId xmlns:a16="http://schemas.microsoft.com/office/drawing/2014/main" id="{BCB3A5BF-DFFA-4E93-9DEF-2BDF401AE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188640"/>
            <a:ext cx="81369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de-DE" altLang="de-DE" dirty="0">
                <a:solidFill>
                  <a:srgbClr val="B00032"/>
                </a:solidFill>
                <a:latin typeface="+mn-lt"/>
              </a:rPr>
              <a:t>DZHK Biobanking – </a:t>
            </a:r>
          </a:p>
          <a:p>
            <a:pPr>
              <a:spcBef>
                <a:spcPts val="0"/>
              </a:spcBef>
            </a:pPr>
            <a:r>
              <a:rPr lang="de-DE" altLang="de-DE" dirty="0">
                <a:solidFill>
                  <a:srgbClr val="B00032"/>
                </a:solidFill>
                <a:latin typeface="Calibri"/>
              </a:rPr>
              <a:t>Zusammenfassung</a:t>
            </a:r>
            <a:r>
              <a:rPr lang="de-DE" altLang="de-DE" dirty="0">
                <a:solidFill>
                  <a:srgbClr val="B00032"/>
                </a:solidFill>
                <a:latin typeface="+mn-lt"/>
              </a:rPr>
              <a:t> (3/3)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D6042F4-C86B-471F-AE9B-863A7D31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2FFF-A3B8-4C82-AE37-97B6D92D4CC5}" type="slidenum">
              <a:rPr lang="de-DE" altLang="de-DE" smtClean="0"/>
              <a:pPr/>
              <a:t>12</a:t>
            </a:fld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B87D8A-8532-4EB0-B1F7-C59713E1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22.06.2020 (V1.0)</a:t>
            </a:r>
          </a:p>
        </p:txBody>
      </p:sp>
      <p:sp>
        <p:nvSpPr>
          <p:cNvPr id="9" name="Rechteck 2">
            <a:extLst>
              <a:ext uri="{FF2B5EF4-FFF2-40B4-BE49-F238E27FC236}">
                <a16:creationId xmlns:a16="http://schemas.microsoft.com/office/drawing/2014/main" id="{97C89FA3-679A-4643-B4C9-1248792CC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66" y="2285001"/>
            <a:ext cx="8640514" cy="260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4000"/>
              </a:lnSpc>
            </a:pPr>
            <a:endParaRPr lang="de-DE" altLang="de-DE" sz="1800" dirty="0">
              <a:latin typeface="+mn-lt"/>
            </a:endParaRPr>
          </a:p>
          <a:p>
            <a:pPr>
              <a:lnSpc>
                <a:spcPct val="114000"/>
              </a:lnSpc>
              <a:buFont typeface="Wingdings" pitchFamily="2" charset="2"/>
              <a:buChar char="è"/>
            </a:pPr>
            <a:r>
              <a:rPr lang="de-DE" altLang="de-DE" sz="1800" dirty="0">
                <a:latin typeface="+mn-lt"/>
              </a:rPr>
              <a:t> Die Biobanking-Daten der DZHK Basissets und Studiensets werden automatisiert technisch geprüft und Fehleingaben zurückgemeldet.</a:t>
            </a:r>
          </a:p>
          <a:p>
            <a:pPr>
              <a:lnSpc>
                <a:spcPct val="114000"/>
              </a:lnSpc>
            </a:pPr>
            <a:r>
              <a:rPr lang="de-DE" altLang="de-DE" sz="1800" dirty="0">
                <a:latin typeface="+mn-lt"/>
              </a:rPr>
              <a:t> </a:t>
            </a:r>
          </a:p>
          <a:p>
            <a:pPr>
              <a:lnSpc>
                <a:spcPct val="114000"/>
              </a:lnSpc>
              <a:buFont typeface="Wingdings" pitchFamily="2" charset="2"/>
              <a:buChar char="è"/>
            </a:pPr>
            <a:r>
              <a:rPr lang="de-DE" altLang="de-DE" sz="1800" dirty="0">
                <a:latin typeface="+mn-lt"/>
              </a:rPr>
              <a:t>Für Studiensets erfolgt ggf. zusätzlich noch ein Review (je nach Studie).</a:t>
            </a:r>
          </a:p>
          <a:p>
            <a:pPr>
              <a:lnSpc>
                <a:spcPct val="114000"/>
              </a:lnSpc>
            </a:pPr>
            <a:endParaRPr lang="de-DE" altLang="de-DE" sz="1800" dirty="0">
              <a:latin typeface="+mn-lt"/>
            </a:endParaRPr>
          </a:p>
          <a:p>
            <a:pPr>
              <a:lnSpc>
                <a:spcPct val="114000"/>
              </a:lnSpc>
              <a:buFont typeface="Wingdings" pitchFamily="2" charset="2"/>
              <a:buChar char="è"/>
            </a:pPr>
            <a:r>
              <a:rPr lang="de-DE" altLang="de-DE" sz="1800" dirty="0">
                <a:latin typeface="+mn-lt"/>
              </a:rPr>
              <a:t> Nach erfolgreicher Prüfung, und bei Studiensets ggf. nach erfolgreichem Review, können die Patienten abgerechnet werden.</a:t>
            </a:r>
          </a:p>
        </p:txBody>
      </p:sp>
    </p:spTree>
    <p:extLst>
      <p:ext uri="{BB962C8B-B14F-4D97-AF65-F5344CB8AC3E}">
        <p14:creationId xmlns:p14="http://schemas.microsoft.com/office/powerpoint/2010/main" val="3142045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 txBox="1">
            <a:spLocks noGrp="1"/>
          </p:cNvSpPr>
          <p:nvPr/>
        </p:nvSpPr>
        <p:spPr bwMode="auto">
          <a:xfrm>
            <a:off x="7667625" y="6473825"/>
            <a:ext cx="1081088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CA22CBFC-74D8-4F9A-8CCF-7EB715EFE2BD}" type="slidenum">
              <a:rPr lang="de-DE" altLang="de-DE" sz="1000" smtClean="0">
                <a:solidFill>
                  <a:srgbClr val="FFFFFF"/>
                </a:solidFill>
              </a:rPr>
              <a:pPr algn="r" eaLnBrk="1" hangingPunct="1">
                <a:defRPr/>
              </a:pPr>
              <a:t>13</a:t>
            </a:fld>
            <a:endParaRPr lang="de-DE" altLang="de-DE" sz="1000">
              <a:solidFill>
                <a:srgbClr val="FFFFFF"/>
              </a:solidFill>
            </a:endParaRPr>
          </a:p>
        </p:txBody>
      </p:sp>
      <p:sp>
        <p:nvSpPr>
          <p:cNvPr id="30725" name="Rechteck 2"/>
          <p:cNvSpPr>
            <a:spLocks noChangeArrowheads="1"/>
          </p:cNvSpPr>
          <p:nvPr/>
        </p:nvSpPr>
        <p:spPr bwMode="auto">
          <a:xfrm>
            <a:off x="35496" y="2088482"/>
            <a:ext cx="9144000" cy="232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4000"/>
              </a:lnSpc>
            </a:pPr>
            <a:r>
              <a:rPr lang="de-DE" altLang="de-DE" sz="1600" dirty="0">
                <a:latin typeface="+mn-lt"/>
                <a:hlinkClick r:id="rId2"/>
              </a:rPr>
              <a:t>1. Autorisierungsformular </a:t>
            </a:r>
            <a:r>
              <a:rPr lang="de-DE" altLang="de-DE" sz="1600" dirty="0">
                <a:latin typeface="+mn-lt"/>
                <a:sym typeface="Wingdings" panose="05000000000000000000" pitchFamily="2" charset="2"/>
                <a:hlinkClick r:id="rId2"/>
              </a:rPr>
              <a:t> unter Punkt 3.3</a:t>
            </a:r>
            <a:endParaRPr lang="de-DE" altLang="de-DE" sz="1600" dirty="0">
              <a:latin typeface="+mn-lt"/>
            </a:endParaRPr>
          </a:p>
          <a:p>
            <a:pPr>
              <a:lnSpc>
                <a:spcPct val="114000"/>
              </a:lnSpc>
            </a:pPr>
            <a:r>
              <a:rPr lang="de-DE" altLang="de-DE" sz="1600" dirty="0">
                <a:latin typeface="+mn-lt"/>
                <a:hlinkClick r:id="rId2"/>
              </a:rPr>
              <a:t>2. Nutzerantragsformular </a:t>
            </a:r>
            <a:r>
              <a:rPr lang="de-DE" altLang="de-DE" sz="1600" dirty="0">
                <a:latin typeface="+mn-lt"/>
                <a:sym typeface="Wingdings" panose="05000000000000000000" pitchFamily="2" charset="2"/>
                <a:hlinkClick r:id="rId2"/>
              </a:rPr>
              <a:t> unter Punkt 3.5</a:t>
            </a:r>
            <a:endParaRPr lang="de-DE" altLang="de-DE" sz="1600" dirty="0">
              <a:latin typeface="+mn-lt"/>
            </a:endParaRPr>
          </a:p>
          <a:p>
            <a:pPr>
              <a:lnSpc>
                <a:spcPct val="114000"/>
              </a:lnSpc>
            </a:pPr>
            <a:r>
              <a:rPr lang="de-DE" altLang="de-DE" sz="1600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Bestellschein für Probensets beim IKCL </a:t>
            </a:r>
            <a:r>
              <a:rPr lang="de-DE" altLang="de-DE" sz="1600" dirty="0">
                <a:latin typeface="+mn-lt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unter Punkt 4.2</a:t>
            </a:r>
            <a:endParaRPr lang="de-DE" altLang="de-DE" sz="1600" dirty="0">
              <a:latin typeface="+mn-lt"/>
            </a:endParaRPr>
          </a:p>
          <a:p>
            <a:pPr>
              <a:lnSpc>
                <a:spcPct val="114000"/>
              </a:lnSpc>
            </a:pPr>
            <a:r>
              <a:rPr lang="de-DE" altLang="de-DE" sz="1600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 Rückversandschein für Probengefäße oder Probensets ans IKCL </a:t>
            </a:r>
            <a:r>
              <a:rPr lang="de-DE" altLang="de-DE" sz="1600" dirty="0">
                <a:latin typeface="+mn-lt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unter Punkt 4.2</a:t>
            </a:r>
            <a:endParaRPr lang="de-DE" altLang="de-DE" sz="1600" dirty="0">
              <a:latin typeface="+mn-lt"/>
            </a:endParaRPr>
          </a:p>
          <a:p>
            <a:pPr>
              <a:lnSpc>
                <a:spcPct val="114000"/>
              </a:lnSpc>
            </a:pPr>
            <a:r>
              <a:rPr lang="de-DE" altLang="de-DE" sz="1600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 SOP zur Probengewinnung </a:t>
            </a:r>
            <a:r>
              <a:rPr lang="de-DE" altLang="de-DE" sz="1600" dirty="0">
                <a:latin typeface="+mn-lt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SOP-B-01 unter „Dokumentation </a:t>
            </a:r>
            <a:r>
              <a:rPr lang="de-DE" altLang="de-DE" sz="1600" dirty="0" err="1">
                <a:latin typeface="+mn-lt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secuTrial</a:t>
            </a:r>
            <a:r>
              <a:rPr lang="de-DE" altLang="de-DE" sz="1600" dirty="0">
                <a:latin typeface="+mn-lt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endParaRPr lang="de-DE" altLang="de-DE" sz="1600" dirty="0">
              <a:latin typeface="+mn-lt"/>
            </a:endParaRPr>
          </a:p>
          <a:p>
            <a:pPr>
              <a:lnSpc>
                <a:spcPct val="114000"/>
              </a:lnSpc>
            </a:pPr>
            <a:r>
              <a:rPr lang="de-DE" altLang="de-DE" sz="1600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 SOP zur Probenverarbeitung und –</a:t>
            </a:r>
            <a:r>
              <a:rPr lang="de-DE" altLang="de-DE" sz="1600" dirty="0" err="1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lagerung</a:t>
            </a:r>
            <a:r>
              <a:rPr lang="de-DE" altLang="de-DE" sz="1600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altLang="de-DE" sz="1600" dirty="0">
                <a:latin typeface="+mn-lt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SOP-B-02 unter „Dokumentation DZHK </a:t>
            </a:r>
            <a:r>
              <a:rPr lang="de-DE" altLang="de-DE" sz="1600" dirty="0" err="1">
                <a:latin typeface="+mn-lt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secuTrial</a:t>
            </a:r>
            <a:r>
              <a:rPr lang="de-DE" altLang="de-DE" sz="1600" dirty="0">
                <a:latin typeface="+mn-lt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endParaRPr lang="de-DE" altLang="de-DE" sz="1600" dirty="0">
              <a:latin typeface="+mn-lt"/>
            </a:endParaRPr>
          </a:p>
          <a:p>
            <a:pPr>
              <a:lnSpc>
                <a:spcPct val="114000"/>
              </a:lnSpc>
            </a:pPr>
            <a:r>
              <a:rPr lang="de-DE" altLang="de-DE" sz="1600" dirty="0"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7. SOP zum generellen Abarbeiten eines Widerrufs </a:t>
            </a:r>
            <a:r>
              <a:rPr lang="de-DE" altLang="de-DE" sz="1600" dirty="0">
                <a:latin typeface="+mn-lt"/>
                <a:sym typeface="Wingdings" panose="05000000000000000000" pitchFamily="2" charset="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SOP-THS-02 unter „</a:t>
            </a:r>
            <a:r>
              <a:rPr lang="de-DE" sz="1600" dirty="0"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Widerruf, Studienausschluss und Studienabbruch“</a:t>
            </a:r>
            <a:endParaRPr lang="de-DE" altLang="de-DE" sz="1600" dirty="0">
              <a:latin typeface="+mn-lt"/>
            </a:endParaRPr>
          </a:p>
        </p:txBody>
      </p:sp>
      <p:sp>
        <p:nvSpPr>
          <p:cNvPr id="7" name="Text Box 73">
            <a:extLst>
              <a:ext uri="{FF2B5EF4-FFF2-40B4-BE49-F238E27FC236}">
                <a16:creationId xmlns:a16="http://schemas.microsoft.com/office/drawing/2014/main" id="{742EC910-6FB2-42A9-AE3B-6BF7C471F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412776"/>
            <a:ext cx="6992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dirty="0">
                <a:solidFill>
                  <a:srgbClr val="B00032"/>
                </a:solidFill>
                <a:latin typeface="+mn-lt"/>
              </a:rPr>
              <a:t>Wichtige Dokumente finden Sie hier:</a:t>
            </a:r>
          </a:p>
        </p:txBody>
      </p:sp>
      <p:sp>
        <p:nvSpPr>
          <p:cNvPr id="8" name="Text Box 73">
            <a:extLst>
              <a:ext uri="{FF2B5EF4-FFF2-40B4-BE49-F238E27FC236}">
                <a16:creationId xmlns:a16="http://schemas.microsoft.com/office/drawing/2014/main" id="{BCB3A5BF-DFFA-4E93-9DEF-2BDF401AE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404664"/>
            <a:ext cx="14401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de-DE" altLang="de-DE" dirty="0">
                <a:solidFill>
                  <a:srgbClr val="B00032"/>
                </a:solidFill>
                <a:latin typeface="+mn-lt"/>
              </a:rPr>
              <a:t>LINKS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D6042F4-C86B-471F-AE9B-863A7D31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2FFF-A3B8-4C82-AE37-97B6D92D4CC5}" type="slidenum">
              <a:rPr lang="de-DE" altLang="de-DE" smtClean="0"/>
              <a:pPr/>
              <a:t>13</a:t>
            </a:fld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B87D8A-8532-4EB0-B1F7-C59713E1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22.06.2020 (V1.0)</a:t>
            </a:r>
          </a:p>
        </p:txBody>
      </p:sp>
    </p:spTree>
    <p:extLst>
      <p:ext uri="{BB962C8B-B14F-4D97-AF65-F5344CB8AC3E}">
        <p14:creationId xmlns:p14="http://schemas.microsoft.com/office/powerpoint/2010/main" val="1296031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Inhaltsplatzhalter 2"/>
          <p:cNvSpPr>
            <a:spLocks noGrp="1"/>
          </p:cNvSpPr>
          <p:nvPr>
            <p:ph idx="1"/>
          </p:nvPr>
        </p:nvSpPr>
        <p:spPr>
          <a:xfrm>
            <a:off x="435752" y="2780928"/>
            <a:ext cx="8107363" cy="3241675"/>
          </a:xfrm>
        </p:spPr>
        <p:txBody>
          <a:bodyPr/>
          <a:lstStyle/>
          <a:p>
            <a:r>
              <a:rPr lang="de-DE" altLang="de-DE" sz="1800" b="1" dirty="0"/>
              <a:t>Kontakt zur Biobanking Datenerfassung: </a:t>
            </a:r>
          </a:p>
          <a:p>
            <a:r>
              <a:rPr lang="de-DE" altLang="de-DE" sz="18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dzhk.support@med.uni-goettingen.de</a:t>
            </a:r>
            <a:endParaRPr lang="de-DE" altLang="de-DE" sz="1800" dirty="0">
              <a:solidFill>
                <a:schemeClr val="accent1"/>
              </a:solidFill>
            </a:endParaRPr>
          </a:p>
          <a:p>
            <a:endParaRPr lang="de-DE" altLang="de-DE" sz="1800" dirty="0"/>
          </a:p>
          <a:p>
            <a:r>
              <a:rPr lang="de-DE" altLang="de-DE" sz="1800" b="1" dirty="0"/>
              <a:t>Kontakt für allgemeine Fragen zum Biobanking: </a:t>
            </a:r>
          </a:p>
          <a:p>
            <a:r>
              <a:rPr lang="de-DE" altLang="de-DE" sz="1800" dirty="0">
                <a:solidFill>
                  <a:srgbClr val="B0003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biobanking@dzhk.de</a:t>
            </a:r>
            <a:endParaRPr lang="de-DE" altLang="de-DE" sz="1800" dirty="0">
              <a:solidFill>
                <a:srgbClr val="B00032"/>
              </a:solidFill>
            </a:endParaRPr>
          </a:p>
          <a:p>
            <a:endParaRPr lang="de-DE" altLang="de-DE" sz="20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D3E671E-183E-4BA2-9871-936B786C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2FFF-A3B8-4C82-AE37-97B6D92D4CC5}" type="slidenum">
              <a:rPr lang="de-DE" altLang="de-DE" smtClean="0"/>
              <a:pPr/>
              <a:t>14</a:t>
            </a:fld>
            <a:endParaRPr lang="de-DE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04D494-636A-4E38-8DAA-9C923AF0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22.06.2020 (V1.0)</a:t>
            </a:r>
          </a:p>
        </p:txBody>
      </p:sp>
    </p:spTree>
    <p:extLst>
      <p:ext uri="{BB962C8B-B14F-4D97-AF65-F5344CB8AC3E}">
        <p14:creationId xmlns:p14="http://schemas.microsoft.com/office/powerpoint/2010/main" val="260026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45" y="1469568"/>
            <a:ext cx="4121155" cy="447262"/>
          </a:xfrm>
        </p:spPr>
        <p:txBody>
          <a:bodyPr/>
          <a:lstStyle/>
          <a:p>
            <a:r>
              <a:rPr lang="de-DE" dirty="0"/>
              <a:t>DZHK Basis-Biobanking (</a:t>
            </a:r>
            <a:r>
              <a:rPr lang="de-DE" dirty="0" err="1"/>
              <a:t>Basisset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5" y="1916831"/>
            <a:ext cx="4464495" cy="455699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dirty="0">
                <a:cs typeface="Arial" panose="020B0604020202020204" pitchFamily="34" charset="0"/>
              </a:rPr>
              <a:t>Prospektive, </a:t>
            </a:r>
            <a:r>
              <a:rPr lang="de-DE" altLang="de-DE" b="1" dirty="0">
                <a:cs typeface="Arial" panose="020B0604020202020204" pitchFamily="34" charset="0"/>
              </a:rPr>
              <a:t>zweckoffene</a:t>
            </a:r>
            <a:r>
              <a:rPr lang="de-DE" altLang="de-DE" dirty="0">
                <a:cs typeface="Arial" panose="020B0604020202020204" pitchFamily="34" charset="0"/>
              </a:rPr>
              <a:t> Biomaterialsammlung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>
                <a:cs typeface="Arial" panose="020B0604020202020204" pitchFamily="34" charset="0"/>
              </a:rPr>
              <a:t>Jedes rekrutierende Studienzentrum wird durch den </a:t>
            </a:r>
            <a:r>
              <a:rPr lang="de-DE" altLang="de-DE" b="1" dirty="0">
                <a:cs typeface="Arial" panose="020B0604020202020204" pitchFamily="34" charset="0"/>
              </a:rPr>
              <a:t>Sponsor verpflichtet</a:t>
            </a:r>
            <a:r>
              <a:rPr lang="de-DE" altLang="de-DE" dirty="0">
                <a:cs typeface="Arial" panose="020B0604020202020204" pitchFamily="34" charset="0"/>
              </a:rPr>
              <a:t>, jeden Teilnehmer einer klinischen DZHK-Studie, Kohorte, oder Register über diese Biomaterialsammlung aufzuklären und die Möglichkeit zur Einwilligung zu bieten.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>
                <a:cs typeface="Arial" panose="020B0604020202020204" pitchFamily="34" charset="0"/>
              </a:rPr>
              <a:t>Sofern die Einwilligung gegeben wurde, ist das Basis-Biobanking zur </a:t>
            </a:r>
            <a:r>
              <a:rPr lang="de-DE" altLang="de-DE" b="1" dirty="0">
                <a:cs typeface="Arial" panose="020B0604020202020204" pitchFamily="34" charset="0"/>
              </a:rPr>
              <a:t>Baseline-Visite</a:t>
            </a:r>
            <a:r>
              <a:rPr lang="de-DE" altLang="de-DE" dirty="0">
                <a:cs typeface="Arial" panose="020B0604020202020204" pitchFamily="34" charset="0"/>
              </a:rPr>
              <a:t> durchzuführen.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Das Basisbiomaterial ist Eigentum des DZHK und unterliegt somit der </a:t>
            </a:r>
            <a:r>
              <a:rPr lang="de-DE" b="1" dirty="0"/>
              <a:t>DZHK-Nutzungsordnung</a:t>
            </a:r>
            <a:r>
              <a:rPr lang="de-DE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dirty="0"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8925D6-34D1-4701-8D91-FAB0B3C1E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3417"/>
            <a:ext cx="33115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C3AC787-F820-414C-8BDA-B6B4E1C62B43}"/>
              </a:ext>
            </a:extLst>
          </p:cNvPr>
          <p:cNvSpPr txBox="1">
            <a:spLocks/>
          </p:cNvSpPr>
          <p:nvPr/>
        </p:nvSpPr>
        <p:spPr bwMode="auto">
          <a:xfrm>
            <a:off x="4915340" y="1469570"/>
            <a:ext cx="4265173" cy="4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B00032"/>
                </a:solidFill>
                <a:latin typeface="+mj-lt"/>
                <a:ea typeface="ＭＳ Ｐゴシック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Calibri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Calibri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Calibri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Calibri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kern="0" dirty="0"/>
              <a:t>DZHK Studien-Biobanking (Studienset)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6D135CF-8C4C-4E17-A1EC-4A2C3AFE4CF6}"/>
              </a:ext>
            </a:extLst>
          </p:cNvPr>
          <p:cNvSpPr txBox="1">
            <a:spLocks/>
          </p:cNvSpPr>
          <p:nvPr/>
        </p:nvSpPr>
        <p:spPr bwMode="auto">
          <a:xfrm>
            <a:off x="4716016" y="1916832"/>
            <a:ext cx="4464495" cy="455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defRPr>
            </a:lvl1pPr>
            <a:lvl2pPr marL="541338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▶"/>
              <a:defRPr sz="16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defRPr>
            </a:lvl2pPr>
            <a:lvl3pPr marL="8048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▶"/>
              <a:defRPr sz="16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defRPr>
            </a:lvl3pPr>
            <a:lvl4pPr marL="9826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defRPr>
            </a:lvl4pPr>
            <a:lvl5pPr marL="1439863" indent="-271463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defRPr>
            </a:lvl5pPr>
            <a:lvl6pPr marL="2039938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497138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54338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11538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Biomaterial, das unabdingbar zur </a:t>
            </a:r>
            <a:r>
              <a:rPr lang="de-DE" b="1" dirty="0"/>
              <a:t>Beantwortung der Studienfrage oder einer vordefinierten Frage im Zusammenhang mit der Studie</a:t>
            </a:r>
            <a:r>
              <a:rPr lang="de-DE" dirty="0"/>
              <a:t> benötigt und analysiert wird.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Das Studienbanking wird für jede Studie individuell festgelegt. Die Visiten zum Biobanking sind im </a:t>
            </a:r>
            <a:r>
              <a:rPr lang="de-DE" b="1" dirty="0"/>
              <a:t>Studienprotokoll</a:t>
            </a:r>
            <a:r>
              <a:rPr lang="de-DE" dirty="0"/>
              <a:t> zu finden.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Die </a:t>
            </a:r>
            <a:r>
              <a:rPr lang="de-DE" b="1" dirty="0"/>
              <a:t>Nutzungsrechte</a:t>
            </a:r>
            <a:r>
              <a:rPr lang="de-DE" dirty="0"/>
              <a:t> für dieses Material obliegen </a:t>
            </a:r>
            <a:r>
              <a:rPr lang="de-DE" b="1" dirty="0"/>
              <a:t>innerhalb einer 2-jährigen Sperrfrist </a:t>
            </a:r>
            <a:r>
              <a:rPr lang="de-DE" dirty="0"/>
              <a:t>der </a:t>
            </a:r>
            <a:r>
              <a:rPr lang="de-DE" b="1" dirty="0"/>
              <a:t>Studienleitung</a:t>
            </a:r>
            <a:r>
              <a:rPr lang="de-DE" dirty="0"/>
              <a:t> und sind nicht anzeigepflichtig, wenn die Analyse mit dem Studienantrag bewilligt ist.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Anschließend </a:t>
            </a:r>
            <a:r>
              <a:rPr lang="de-DE" dirty="0"/>
              <a:t>an die 2-jährige Sperrfrist gehen die Nutzungsrechte an dem Studien-Biomaterial an den </a:t>
            </a:r>
            <a:r>
              <a:rPr lang="de-DE" b="1" dirty="0"/>
              <a:t>DZHK e.V. (DZHK-Nutzungsordnung)</a:t>
            </a:r>
            <a:r>
              <a:rPr lang="de-DE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de-DE" kern="0" dirty="0"/>
          </a:p>
          <a:p>
            <a:pPr>
              <a:buFont typeface="Arial" panose="020B0604020202020204" pitchFamily="34" charset="0"/>
              <a:buChar char="•"/>
            </a:pPr>
            <a:endParaRPr lang="de-DE" altLang="de-DE" kern="0" dirty="0">
              <a:cs typeface="Arial" panose="020B0604020202020204" pitchFamily="34" charset="0"/>
            </a:endParaRPr>
          </a:p>
          <a:p>
            <a:endParaRPr lang="de-DE" kern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44D835-8052-42DC-B70B-8B3ADFD78E47}"/>
              </a:ext>
            </a:extLst>
          </p:cNvPr>
          <p:cNvSpPr txBox="1"/>
          <p:nvPr/>
        </p:nvSpPr>
        <p:spPr>
          <a:xfrm>
            <a:off x="72009" y="6075293"/>
            <a:ext cx="9396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kern="0" dirty="0">
                <a:latin typeface="+mn-lt"/>
              </a:rPr>
              <a:t>Die Nachnutzung der Biomaterialdaten und -sammlung wird über das </a:t>
            </a:r>
            <a:r>
              <a:rPr lang="de-DE" sz="1600" b="1" kern="0" dirty="0">
                <a:latin typeface="+mn-lt"/>
              </a:rPr>
              <a:t>DZHK Use &amp; Access Komitee</a:t>
            </a:r>
            <a:r>
              <a:rPr lang="de-DE" sz="1600" kern="0" dirty="0">
                <a:latin typeface="+mn-lt"/>
              </a:rPr>
              <a:t> geregelt.</a:t>
            </a:r>
          </a:p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F47093-3D3B-442E-9A72-00E71D0306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23284D7-9F4E-4B9E-BB3D-FE7D7E796277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65F5166-87F0-4809-B6CA-77A35413956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22.06.2020 (V1.0)</a:t>
            </a:r>
          </a:p>
        </p:txBody>
      </p:sp>
    </p:spTree>
    <p:extLst>
      <p:ext uri="{BB962C8B-B14F-4D97-AF65-F5344CB8AC3E}">
        <p14:creationId xmlns:p14="http://schemas.microsoft.com/office/powerpoint/2010/main" val="100950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45" y="1469568"/>
            <a:ext cx="4121155" cy="447262"/>
          </a:xfrm>
        </p:spPr>
        <p:txBody>
          <a:bodyPr/>
          <a:lstStyle/>
          <a:p>
            <a:r>
              <a:rPr lang="de-DE" dirty="0"/>
              <a:t>DZHK Biomaterialien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5" y="1844824"/>
            <a:ext cx="8568951" cy="455699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dirty="0">
                <a:cs typeface="Arial" panose="020B0604020202020204" pitchFamily="34" charset="0"/>
              </a:rPr>
              <a:t>Es erfolgt die </a:t>
            </a:r>
            <a:r>
              <a:rPr lang="de-DE" altLang="de-DE" b="1" dirty="0">
                <a:cs typeface="Arial" panose="020B0604020202020204" pitchFamily="34" charset="0"/>
              </a:rPr>
              <a:t>standardisierte</a:t>
            </a:r>
            <a:r>
              <a:rPr lang="de-DE" altLang="de-DE" dirty="0">
                <a:cs typeface="Arial" panose="020B0604020202020204" pitchFamily="34" charset="0"/>
              </a:rPr>
              <a:t> Biomaterialgewinnung, -verarbeitung und –</a:t>
            </a:r>
            <a:r>
              <a:rPr lang="de-DE" altLang="de-DE" dirty="0" err="1">
                <a:cs typeface="Arial" panose="020B0604020202020204" pitchFamily="34" charset="0"/>
              </a:rPr>
              <a:t>lagerung</a:t>
            </a:r>
            <a:r>
              <a:rPr lang="de-DE" altLang="de-DE" dirty="0">
                <a:cs typeface="Arial" panose="020B0604020202020204" pitchFamily="34" charset="0"/>
              </a:rPr>
              <a:t> sowie standardisierte Erfassung eines Basisdatensatz zu den Proben nach </a:t>
            </a:r>
            <a:r>
              <a:rPr lang="de-DE" altLang="de-DE" b="1" dirty="0">
                <a:cs typeface="Arial" panose="020B0604020202020204" pitchFamily="34" charset="0"/>
              </a:rPr>
              <a:t>DZHK SOPs </a:t>
            </a:r>
            <a:r>
              <a:rPr lang="de-DE" altLang="de-DE" dirty="0">
                <a:cs typeface="Arial" panose="020B0604020202020204" pitchFamily="34" charset="0"/>
              </a:rPr>
              <a:t>in der </a:t>
            </a:r>
            <a:r>
              <a:rPr lang="de-DE" altLang="de-DE" b="1" dirty="0">
                <a:cs typeface="Arial" panose="020B0604020202020204" pitchFamily="34" charset="0"/>
              </a:rPr>
              <a:t>zentralen Forschungsplattform.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altLang="de-DE" dirty="0"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8925D6-34D1-4701-8D91-FAB0B3C1E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3417"/>
            <a:ext cx="33115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F77383-1BB5-4B69-B0A4-EDE07C43A6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23284D7-9F4E-4B9E-BB3D-FE7D7E796277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AC147D83-DAC1-4E10-8CF1-64DBC849AE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22.06.2020 (V1.0)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2747230-48B4-481D-A7EC-9672926E3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99" y="3068960"/>
            <a:ext cx="3976266" cy="274377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7C14EA-B11A-44C2-85FF-9ABD218EB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980" y="2996952"/>
            <a:ext cx="4121156" cy="273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2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45" y="1469568"/>
            <a:ext cx="4121155" cy="447262"/>
          </a:xfrm>
        </p:spPr>
        <p:txBody>
          <a:bodyPr/>
          <a:lstStyle/>
          <a:p>
            <a:r>
              <a:rPr lang="de-DE" dirty="0"/>
              <a:t>DZHK Biomaterialien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5" y="1867109"/>
            <a:ext cx="8568951" cy="91381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dirty="0">
                <a:cs typeface="Arial" panose="020B0604020202020204" pitchFamily="34" charset="0"/>
              </a:rPr>
              <a:t>Es erfolgt die </a:t>
            </a:r>
            <a:r>
              <a:rPr lang="de-DE" altLang="de-DE" b="1" dirty="0">
                <a:cs typeface="Arial" panose="020B0604020202020204" pitchFamily="34" charset="0"/>
              </a:rPr>
              <a:t>standardisierte</a:t>
            </a:r>
            <a:r>
              <a:rPr lang="de-DE" altLang="de-DE" dirty="0">
                <a:cs typeface="Arial" panose="020B0604020202020204" pitchFamily="34" charset="0"/>
              </a:rPr>
              <a:t> Biomaterialgewinnung, -verarbeitung und –</a:t>
            </a:r>
            <a:r>
              <a:rPr lang="de-DE" altLang="de-DE" dirty="0" err="1">
                <a:cs typeface="Arial" panose="020B0604020202020204" pitchFamily="34" charset="0"/>
              </a:rPr>
              <a:t>lagerung</a:t>
            </a:r>
            <a:r>
              <a:rPr lang="de-DE" altLang="de-DE" dirty="0">
                <a:cs typeface="Arial" panose="020B0604020202020204" pitchFamily="34" charset="0"/>
              </a:rPr>
              <a:t> sowie standardisierte Erfassung eines Basisdatensatz zu den Proben nach </a:t>
            </a:r>
            <a:r>
              <a:rPr lang="de-DE" altLang="de-DE" b="1" dirty="0">
                <a:cs typeface="Arial" panose="020B0604020202020204" pitchFamily="34" charset="0"/>
              </a:rPr>
              <a:t>DZHK SOPs </a:t>
            </a:r>
            <a:r>
              <a:rPr lang="de-DE" altLang="de-DE" dirty="0">
                <a:cs typeface="Arial" panose="020B0604020202020204" pitchFamily="34" charset="0"/>
              </a:rPr>
              <a:t>zur Dokumentation in der </a:t>
            </a:r>
            <a:r>
              <a:rPr lang="de-DE" altLang="de-DE" b="1" dirty="0">
                <a:cs typeface="Arial" panose="020B0604020202020204" pitchFamily="34" charset="0"/>
              </a:rPr>
              <a:t>zentralen Forschungsplattform.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altLang="de-DE" dirty="0"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8925D6-34D1-4701-8D91-FAB0B3C1E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3417"/>
            <a:ext cx="33115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8D794C9-1DAC-4D63-8539-37EE4F4FCC2B}"/>
              </a:ext>
            </a:extLst>
          </p:cNvPr>
          <p:cNvSpPr txBox="1"/>
          <p:nvPr/>
        </p:nvSpPr>
        <p:spPr>
          <a:xfrm>
            <a:off x="450845" y="3269287"/>
            <a:ext cx="8368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accent1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de-DE" sz="2000" dirty="0">
                <a:solidFill>
                  <a:schemeClr val="accent1"/>
                </a:solidFill>
                <a:latin typeface="+mn-lt"/>
              </a:rPr>
              <a:t>Diese Dokumente sollten von der jeweiligen Studienzentrale durch einen studien-spezifischen Leitfaden zum Probenhandling ergänzen werden.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2CDCD1-60F6-4B99-B2DB-FD070AEB36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23284D7-9F4E-4B9E-BB3D-FE7D7E796277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8799B4-2709-4C20-9766-E914DBA060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22.06.2020 (V1.0)</a:t>
            </a:r>
          </a:p>
        </p:txBody>
      </p:sp>
    </p:spTree>
    <p:extLst>
      <p:ext uri="{BB962C8B-B14F-4D97-AF65-F5344CB8AC3E}">
        <p14:creationId xmlns:p14="http://schemas.microsoft.com/office/powerpoint/2010/main" val="105144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DZHK Biobanking (Verbrauchsmaterialien)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204864"/>
            <a:ext cx="8784976" cy="34290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Sie können die Verbrauchsmaterialien bei Bedarf von der Studienzentrale oder vom zentralen Versand durch das IKCL beziehen (*folgende Folie).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Die Vergütung zum Biobanking erfolgt über die in den Patient Fees enthaltene Pauschalen oder zusätzliche Mittel zur Deckung von Transportkosten durch die Studienzentrale.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altLang="de-DE" dirty="0"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8925D6-34D1-4701-8D91-FAB0B3C1E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3417"/>
            <a:ext cx="33115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ED7058-3C00-40C1-95E1-83D74EC155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23284D7-9F4E-4B9E-BB3D-FE7D7E796277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5B6B63-908B-4055-BDBE-320C0F9549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22.06.2020 (V1.0)</a:t>
            </a:r>
          </a:p>
        </p:txBody>
      </p:sp>
    </p:spTree>
    <p:extLst>
      <p:ext uri="{BB962C8B-B14F-4D97-AF65-F5344CB8AC3E}">
        <p14:creationId xmlns:p14="http://schemas.microsoft.com/office/powerpoint/2010/main" val="158976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 txBox="1">
            <a:spLocks noGrp="1"/>
          </p:cNvSpPr>
          <p:nvPr/>
        </p:nvSpPr>
        <p:spPr bwMode="auto">
          <a:xfrm>
            <a:off x="7667625" y="6473825"/>
            <a:ext cx="1081088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EB2A842-C882-4585-9C4F-A227B967AE3C}" type="slidenum">
              <a:rPr lang="de-DE" altLang="de-DE" sz="1000">
                <a:solidFill>
                  <a:srgbClr val="FFFFFF"/>
                </a:solidFill>
              </a:rPr>
              <a:pPr algn="r" eaLnBrk="1" hangingPunct="1"/>
              <a:t>6</a:t>
            </a:fld>
            <a:endParaRPr lang="de-DE" altLang="de-DE" sz="1000">
              <a:solidFill>
                <a:srgbClr val="FFFFFF"/>
              </a:solidFill>
            </a:endParaRPr>
          </a:p>
        </p:txBody>
      </p:sp>
      <p:sp>
        <p:nvSpPr>
          <p:cNvPr id="21511" name="Inhaltsplatzhalter 2"/>
          <p:cNvSpPr>
            <a:spLocks/>
          </p:cNvSpPr>
          <p:nvPr/>
        </p:nvSpPr>
        <p:spPr bwMode="auto">
          <a:xfrm>
            <a:off x="164177" y="2052186"/>
            <a:ext cx="5352229" cy="461717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15913" indent="-315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04888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412875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0863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885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860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432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004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76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8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Calibri" panose="020F0502020204030204" pitchFamily="34" charset="0"/>
              </a:rPr>
              <a:t>Anforderung der vorgesteckten und gelabelten Biobanking-Abnahmesets in 5er Paketen beim zentralen Versand vom IKCL in Greifswald.</a:t>
            </a:r>
          </a:p>
          <a:p>
            <a:pPr eaLnBrk="1" hangingPunct="1">
              <a:lnSpc>
                <a:spcPct val="114000"/>
              </a:lnSpc>
              <a:spcBef>
                <a:spcPts val="8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Calibri" panose="020F0502020204030204" pitchFamily="34" charset="0"/>
              </a:rPr>
              <a:t>Anforderungsformular muss durch eine im Studienzentrum autorisierte Person unterschrieben werden.</a:t>
            </a:r>
          </a:p>
          <a:p>
            <a:pPr eaLnBrk="1" hangingPunct="1">
              <a:lnSpc>
                <a:spcPct val="114000"/>
              </a:lnSpc>
              <a:spcBef>
                <a:spcPts val="8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Calibri" panose="020F0502020204030204" pitchFamily="34" charset="0"/>
              </a:rPr>
              <a:t>Gleichzeitige Anforderung von Basis- und Studien-spezifischen Sets möglich.</a:t>
            </a:r>
          </a:p>
          <a:p>
            <a:pPr eaLnBrk="1" hangingPunct="1">
              <a:lnSpc>
                <a:spcPct val="114000"/>
              </a:lnSpc>
              <a:spcBef>
                <a:spcPts val="8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Calibri" panose="020F0502020204030204" pitchFamily="34" charset="0"/>
              </a:rPr>
              <a:t>Zu beachten: Haltbarkeit von ca. 5 Monaten (auf dem Abnahmeset vermerkt).</a:t>
            </a:r>
          </a:p>
          <a:p>
            <a:pPr eaLnBrk="1" hangingPunct="1">
              <a:lnSpc>
                <a:spcPct val="114000"/>
              </a:lnSpc>
              <a:spcBef>
                <a:spcPts val="8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Calibri" panose="020F0502020204030204" pitchFamily="34" charset="0"/>
              </a:rPr>
              <a:t>Rücksendung von leeren Gefäßen oder unbenutzten Sets über das Versandformular vom IKCL.</a:t>
            </a:r>
          </a:p>
          <a:p>
            <a:pPr eaLnBrk="1" hangingPunct="1">
              <a:lnSpc>
                <a:spcPct val="114000"/>
              </a:lnSpc>
              <a:spcBef>
                <a:spcPts val="8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Calibri" panose="020F0502020204030204" pitchFamily="34" charset="0"/>
              </a:rPr>
              <a:t>Kontakt: </a:t>
            </a:r>
            <a:r>
              <a:rPr lang="de-DE" altLang="de-DE" sz="1600" b="1" dirty="0">
                <a:latin typeface="Calibri" panose="020F0502020204030204" pitchFamily="34" charset="0"/>
              </a:rPr>
              <a:t>laborstudien.umg@med.uni-greifswald.de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888" y="1340768"/>
            <a:ext cx="3064453" cy="4833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5B6B2E1F-97E9-4089-A86C-55B69D6A5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3417"/>
            <a:ext cx="33115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23E3C7E-3F01-4977-91C2-33E40085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600200"/>
            <a:ext cx="8107561" cy="838200"/>
          </a:xfrm>
        </p:spPr>
        <p:txBody>
          <a:bodyPr/>
          <a:lstStyle/>
          <a:p>
            <a:r>
              <a:rPr lang="de-DE" dirty="0"/>
              <a:t>DZHK Biobanking (Verbrauchsmaterialien)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A1A5CB6-EB0D-43D8-B757-5BBAF45E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2FFF-A3B8-4C82-AE37-97B6D92D4CC5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69885F-F6B6-4E2C-B6F7-E80D0576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22.06.2020 (V1.0)</a:t>
            </a:r>
          </a:p>
        </p:txBody>
      </p:sp>
    </p:spTree>
    <p:extLst>
      <p:ext uri="{BB962C8B-B14F-4D97-AF65-F5344CB8AC3E}">
        <p14:creationId xmlns:p14="http://schemas.microsoft.com/office/powerpoint/2010/main" val="2644995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AA25303-55D2-4636-A206-2B6EBB92A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9" t="11324" r="1670" b="4245"/>
          <a:stretch/>
        </p:blipFill>
        <p:spPr>
          <a:xfrm rot="16200000">
            <a:off x="3725823" y="2801929"/>
            <a:ext cx="2013511" cy="125143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A8978C8-6637-4682-BCED-2AF23A4AB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28" t="5010" r="3159" b="4814"/>
          <a:stretch/>
        </p:blipFill>
        <p:spPr>
          <a:xfrm rot="16200000">
            <a:off x="2903350" y="2667457"/>
            <a:ext cx="1517336" cy="102420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5964" y="2408942"/>
            <a:ext cx="5854228" cy="39723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altLang="de-DE" dirty="0"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8925D6-34D1-4701-8D91-FAB0B3C1E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3417"/>
            <a:ext cx="33115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E83170B-E83E-4131-8E99-811D0BA1A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750141"/>
              </p:ext>
            </p:extLst>
          </p:nvPr>
        </p:nvGraphicFramePr>
        <p:xfrm>
          <a:off x="827584" y="3771144"/>
          <a:ext cx="4514900" cy="220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321">
                  <a:extLst>
                    <a:ext uri="{9D8B030D-6E8A-4147-A177-3AD203B41FA5}">
                      <a16:colId xmlns:a16="http://schemas.microsoft.com/office/drawing/2014/main" val="3528603700"/>
                    </a:ext>
                  </a:extLst>
                </a:gridCol>
                <a:gridCol w="966009">
                  <a:extLst>
                    <a:ext uri="{9D8B030D-6E8A-4147-A177-3AD203B41FA5}">
                      <a16:colId xmlns:a16="http://schemas.microsoft.com/office/drawing/2014/main" val="2071792818"/>
                    </a:ext>
                  </a:extLst>
                </a:gridCol>
                <a:gridCol w="980400">
                  <a:extLst>
                    <a:ext uri="{9D8B030D-6E8A-4147-A177-3AD203B41FA5}">
                      <a16:colId xmlns:a16="http://schemas.microsoft.com/office/drawing/2014/main" val="945707130"/>
                    </a:ext>
                  </a:extLst>
                </a:gridCol>
                <a:gridCol w="1194170">
                  <a:extLst>
                    <a:ext uri="{9D8B030D-6E8A-4147-A177-3AD203B41FA5}">
                      <a16:colId xmlns:a16="http://schemas.microsoft.com/office/drawing/2014/main" val="3477885621"/>
                    </a:ext>
                  </a:extLst>
                </a:gridCol>
              </a:tblGrid>
              <a:tr h="33530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DE" dirty="0"/>
                        <a:t>Primärgefäße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186068"/>
                  </a:ext>
                </a:extLst>
              </a:tr>
              <a:tr h="335305">
                <a:tc>
                  <a:txBody>
                    <a:bodyPr/>
                    <a:lstStyle/>
                    <a:p>
                      <a:r>
                        <a:rPr lang="de-DE" dirty="0"/>
                        <a:t>Probenart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Anzahl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Sarstedt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615034"/>
                  </a:ext>
                </a:extLst>
              </a:tr>
              <a:tr h="2949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50" dirty="0">
                          <a:effectLst/>
                        </a:rPr>
                        <a:t>Serum</a:t>
                      </a:r>
                      <a:endParaRPr lang="de-DE" sz="16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7975" marR="3797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37975" marR="3797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1x 10 ml</a:t>
                      </a:r>
                    </a:p>
                  </a:txBody>
                  <a:tcPr marL="37975" marR="3797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1x 7.5 ml</a:t>
                      </a:r>
                    </a:p>
                  </a:txBody>
                  <a:tcPr marL="37975" marR="37975" marT="0" marB="0" anchor="b"/>
                </a:tc>
                <a:extLst>
                  <a:ext uri="{0D108BD9-81ED-4DB2-BD59-A6C34878D82A}">
                    <a16:rowId xmlns:a16="http://schemas.microsoft.com/office/drawing/2014/main" val="3465053451"/>
                  </a:ext>
                </a:extLst>
              </a:tr>
              <a:tr h="2949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50" dirty="0">
                          <a:effectLst/>
                        </a:rPr>
                        <a:t>EDTA-Plasma</a:t>
                      </a:r>
                      <a:endParaRPr lang="de-DE" sz="16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7975" marR="3797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37975" marR="3797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1x 10 ml</a:t>
                      </a:r>
                    </a:p>
                  </a:txBody>
                  <a:tcPr marL="37975" marR="3797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1x 7.5 ml</a:t>
                      </a:r>
                    </a:p>
                  </a:txBody>
                  <a:tcPr marL="37975" marR="37975" marT="0" marB="0" anchor="b"/>
                </a:tc>
                <a:extLst>
                  <a:ext uri="{0D108BD9-81ED-4DB2-BD59-A6C34878D82A}">
                    <a16:rowId xmlns:a16="http://schemas.microsoft.com/office/drawing/2014/main" val="2348758499"/>
                  </a:ext>
                </a:extLst>
              </a:tr>
              <a:tr h="29498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50" dirty="0">
                          <a:effectLst/>
                        </a:rPr>
                        <a:t>Citrat  </a:t>
                      </a:r>
                      <a:endParaRPr lang="de-DE" sz="16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7975" marR="37975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37975" marR="37975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1x 2.7 ml</a:t>
                      </a:r>
                    </a:p>
                  </a:txBody>
                  <a:tcPr marL="37975" marR="3797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1x 3 ml</a:t>
                      </a:r>
                    </a:p>
                  </a:txBody>
                  <a:tcPr marL="37975" marR="37975" marT="0" marB="0" anchor="b"/>
                </a:tc>
                <a:extLst>
                  <a:ext uri="{0D108BD9-81ED-4DB2-BD59-A6C34878D82A}">
                    <a16:rowId xmlns:a16="http://schemas.microsoft.com/office/drawing/2014/main" val="3604169566"/>
                  </a:ext>
                </a:extLst>
              </a:tr>
              <a:tr h="2949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50" dirty="0">
                          <a:effectLst/>
                        </a:rPr>
                        <a:t>Urin</a:t>
                      </a:r>
                      <a:endParaRPr lang="de-DE" sz="16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37975" marR="3797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37975" marR="3797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1x 11 ml</a:t>
                      </a:r>
                    </a:p>
                  </a:txBody>
                  <a:tcPr marL="37975" marR="37975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1x 10 ml</a:t>
                      </a:r>
                    </a:p>
                  </a:txBody>
                  <a:tcPr marL="37975" marR="37975" marT="0" marB="0" anchor="b"/>
                </a:tc>
                <a:extLst>
                  <a:ext uri="{0D108BD9-81ED-4DB2-BD59-A6C34878D82A}">
                    <a16:rowId xmlns:a16="http://schemas.microsoft.com/office/drawing/2014/main" val="1509376411"/>
                  </a:ext>
                </a:extLst>
              </a:tr>
              <a:tr h="2949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kern="50" dirty="0">
                          <a:solidFill>
                            <a:srgbClr val="B00032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Gesamt</a:t>
                      </a:r>
                    </a:p>
                  </a:txBody>
                  <a:tcPr marL="37975" marR="3797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50" dirty="0">
                          <a:solidFill>
                            <a:srgbClr val="B00032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4</a:t>
                      </a:r>
                    </a:p>
                  </a:txBody>
                  <a:tcPr marL="37975" marR="3797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50" dirty="0">
                          <a:solidFill>
                            <a:srgbClr val="B00032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33.7 ml</a:t>
                      </a:r>
                    </a:p>
                  </a:txBody>
                  <a:tcPr marL="37975" marR="37975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50" dirty="0">
                          <a:solidFill>
                            <a:srgbClr val="B00032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28 ml</a:t>
                      </a:r>
                    </a:p>
                  </a:txBody>
                  <a:tcPr marL="37975" marR="37975" marT="0" marB="0" anchor="b"/>
                </a:tc>
                <a:extLst>
                  <a:ext uri="{0D108BD9-81ED-4DB2-BD59-A6C34878D82A}">
                    <a16:rowId xmlns:a16="http://schemas.microsoft.com/office/drawing/2014/main" val="1550891939"/>
                  </a:ext>
                </a:extLst>
              </a:tr>
            </a:tbl>
          </a:graphicData>
        </a:graphic>
      </p:graphicFrame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674172E-4BAD-482D-8BEA-38738D304BDE}"/>
              </a:ext>
            </a:extLst>
          </p:cNvPr>
          <p:cNvGrpSpPr/>
          <p:nvPr/>
        </p:nvGrpSpPr>
        <p:grpSpPr>
          <a:xfrm>
            <a:off x="6240363" y="2132856"/>
            <a:ext cx="1932037" cy="4478632"/>
            <a:chOff x="5967804" y="1542656"/>
            <a:chExt cx="1932037" cy="4478632"/>
          </a:xfrm>
        </p:grpSpPr>
        <p:pic>
          <p:nvPicPr>
            <p:cNvPr id="8" name="Picture 2" descr="Aliquote_Basisset">
              <a:extLst>
                <a:ext uri="{FF2B5EF4-FFF2-40B4-BE49-F238E27FC236}">
                  <a16:creationId xmlns:a16="http://schemas.microsoft.com/office/drawing/2014/main" id="{A1750903-A799-4515-A8DD-EC7407D40F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510539" y="2053412"/>
              <a:ext cx="2900058" cy="187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FF976A8-B9BF-4197-96E4-C76480EAEEFF}"/>
                </a:ext>
              </a:extLst>
            </p:cNvPr>
            <p:cNvSpPr txBox="1"/>
            <p:nvPr/>
          </p:nvSpPr>
          <p:spPr>
            <a:xfrm rot="16200000">
              <a:off x="5633025" y="4771892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dirty="0">
                  <a:latin typeface="+mn-lt"/>
                </a:rPr>
                <a:t>Serum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18593EC3-7F14-442B-B622-6209A1FCCF65}"/>
                </a:ext>
              </a:extLst>
            </p:cNvPr>
            <p:cNvSpPr txBox="1"/>
            <p:nvPr/>
          </p:nvSpPr>
          <p:spPr>
            <a:xfrm rot="16200000">
              <a:off x="5784474" y="5059923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dirty="0">
                  <a:latin typeface="+mn-lt"/>
                </a:rPr>
                <a:t>EDTA-Plasma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A41C692E-802C-40CF-8346-A7F4BCC7CCE8}"/>
                </a:ext>
              </a:extLst>
            </p:cNvPr>
            <p:cNvSpPr txBox="1"/>
            <p:nvPr/>
          </p:nvSpPr>
          <p:spPr>
            <a:xfrm rot="16200000">
              <a:off x="6058907" y="5059923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dirty="0">
                  <a:latin typeface="+mn-lt"/>
                </a:rPr>
                <a:t>Buffy </a:t>
              </a:r>
              <a:r>
                <a:rPr lang="de-DE" sz="1600" dirty="0" err="1">
                  <a:latin typeface="+mn-lt"/>
                </a:rPr>
                <a:t>Coat</a:t>
              </a:r>
              <a:endParaRPr lang="de-DE" sz="1600" dirty="0">
                <a:latin typeface="+mn-lt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B89A1DDA-4B37-4508-8B0B-67F64354C0BD}"/>
                </a:ext>
              </a:extLst>
            </p:cNvPr>
            <p:cNvSpPr txBox="1"/>
            <p:nvPr/>
          </p:nvSpPr>
          <p:spPr>
            <a:xfrm rot="16200000">
              <a:off x="6778987" y="4771892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dirty="0">
                  <a:latin typeface="+mn-lt"/>
                </a:rPr>
                <a:t>Citrat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7BC4BA8-74D2-49E6-BCD4-0ACDADCD18D2}"/>
                </a:ext>
              </a:extLst>
            </p:cNvPr>
            <p:cNvSpPr txBox="1"/>
            <p:nvPr/>
          </p:nvSpPr>
          <p:spPr>
            <a:xfrm rot="16200000">
              <a:off x="7204735" y="4771892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dirty="0">
                  <a:latin typeface="+mn-lt"/>
                </a:rPr>
                <a:t>Urin</a:t>
              </a:r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A9906168-6083-4830-98B7-A7116A32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600200"/>
            <a:ext cx="8107561" cy="838200"/>
          </a:xfrm>
        </p:spPr>
        <p:txBody>
          <a:bodyPr/>
          <a:lstStyle/>
          <a:p>
            <a:r>
              <a:rPr lang="de-DE" dirty="0"/>
              <a:t>DZHK Basis-Biobanking (Verbrauchsmaterialien)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E80F812-393B-437A-9CE5-BC0AB0D96E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23284D7-9F4E-4B9E-BB3D-FE7D7E796277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642CC97-0D00-4F17-BFDD-80F42B81D3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22.06.2020 (V1.0)</a:t>
            </a:r>
          </a:p>
        </p:txBody>
      </p:sp>
      <p:grpSp>
        <p:nvGrpSpPr>
          <p:cNvPr id="19" name="Gruppieren 1">
            <a:extLst>
              <a:ext uri="{FF2B5EF4-FFF2-40B4-BE49-F238E27FC236}">
                <a16:creationId xmlns:a16="http://schemas.microsoft.com/office/drawing/2014/main" id="{FB1E95DB-DC12-4A49-801D-4D5B6707C3CC}"/>
              </a:ext>
            </a:extLst>
          </p:cNvPr>
          <p:cNvGrpSpPr>
            <a:grpSpLocks/>
          </p:cNvGrpSpPr>
          <p:nvPr/>
        </p:nvGrpSpPr>
        <p:grpSpPr bwMode="auto">
          <a:xfrm>
            <a:off x="7905025" y="1321114"/>
            <a:ext cx="1195126" cy="1409400"/>
            <a:chOff x="6759467" y="2871896"/>
            <a:chExt cx="1308100" cy="1630274"/>
          </a:xfrm>
        </p:grpSpPr>
        <p:sp>
          <p:nvSpPr>
            <p:cNvPr id="20" name="Textfeld 14">
              <a:extLst>
                <a:ext uri="{FF2B5EF4-FFF2-40B4-BE49-F238E27FC236}">
                  <a16:creationId xmlns:a16="http://schemas.microsoft.com/office/drawing/2014/main" id="{84BD66D2-35E5-4468-A0C0-331CB45B3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0327" y="4194393"/>
              <a:ext cx="6767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de-DE" altLang="de-DE" sz="1400"/>
                <a:t>300 µl</a:t>
              </a:r>
            </a:p>
          </p:txBody>
        </p:sp>
        <p:pic>
          <p:nvPicPr>
            <p:cNvPr id="21" name="Picture 16" descr="C:\Users\lamps\Documents\IKCL\Projekte\DZHK\PG 7\Unterlagen für Zwischenbegutachtung 2014\DSCN0957.JPG">
              <a:extLst>
                <a:ext uri="{FF2B5EF4-FFF2-40B4-BE49-F238E27FC236}">
                  <a16:creationId xmlns:a16="http://schemas.microsoft.com/office/drawing/2014/main" id="{288334A8-3FA6-4584-B1D0-1CE949E46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0" t="24075" r="36469" b="34129"/>
            <a:stretch>
              <a:fillRect/>
            </a:stretch>
          </p:blipFill>
          <p:spPr bwMode="auto">
            <a:xfrm>
              <a:off x="6759467" y="2871896"/>
              <a:ext cx="660400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7" descr="C:\Users\lamps\Documents\IKCL\Projekte\DZHK\PG 7\Unterlagen für Zwischenbegutachtung 2014\DSCN0960.JPG">
              <a:extLst>
                <a:ext uri="{FF2B5EF4-FFF2-40B4-BE49-F238E27FC236}">
                  <a16:creationId xmlns:a16="http://schemas.microsoft.com/office/drawing/2014/main" id="{D9EF8C8C-5FD2-4B09-B251-60198EE21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06" t="17114" r="35672" b="34726"/>
            <a:stretch>
              <a:fillRect/>
            </a:stretch>
          </p:blipFill>
          <p:spPr bwMode="auto">
            <a:xfrm>
              <a:off x="7492892" y="2871896"/>
              <a:ext cx="574675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56885A80-79C0-4430-B4D6-9CD80A85D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40" y="2093289"/>
            <a:ext cx="1257505" cy="83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I:\LampS\DZHK_Fotos\DSCN1145.JPG">
            <a:extLst>
              <a:ext uri="{FF2B5EF4-FFF2-40B4-BE49-F238E27FC236}">
                <a16:creationId xmlns:a16="http://schemas.microsoft.com/office/drawing/2014/main" id="{62CDAA54-B85E-42BA-848B-D9FB657D5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3" t="34047" r="9723" b="6183"/>
          <a:stretch/>
        </p:blipFill>
        <p:spPr bwMode="auto">
          <a:xfrm>
            <a:off x="315103" y="2075121"/>
            <a:ext cx="2543603" cy="15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61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45" y="1469568"/>
            <a:ext cx="4121155" cy="447262"/>
          </a:xfrm>
        </p:spPr>
        <p:txBody>
          <a:bodyPr/>
          <a:lstStyle/>
          <a:p>
            <a:r>
              <a:rPr lang="de-DE" dirty="0"/>
              <a:t>DZHK Forschungsplattform - Dokumentation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8925D6-34D1-4701-8D91-FAB0B3C1E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3417"/>
            <a:ext cx="33115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4D4E881-24DE-4C37-BC0B-5E317FED5B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23284D7-9F4E-4B9E-BB3D-FE7D7E796277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1E71F7-BEFC-4AC1-879B-F06F4C8A2B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22.06.2020 (V1.0)</a:t>
            </a:r>
          </a:p>
        </p:txBody>
      </p:sp>
      <p:pic>
        <p:nvPicPr>
          <p:cNvPr id="12" name="Inhaltsplatzhalter 7">
            <a:extLst>
              <a:ext uri="{FF2B5EF4-FFF2-40B4-BE49-F238E27FC236}">
                <a16:creationId xmlns:a16="http://schemas.microsoft.com/office/drawing/2014/main" id="{1EBD2615-0B35-48EE-B238-A06499C863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CDEEB"/>
              </a:clrFrom>
              <a:clrTo>
                <a:srgbClr val="CCDEE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2191991"/>
            <a:ext cx="5515273" cy="296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0166E04-DC88-4EAE-9389-7A55C5DCBF88}"/>
              </a:ext>
            </a:extLst>
          </p:cNvPr>
          <p:cNvSpPr txBox="1"/>
          <p:nvPr/>
        </p:nvSpPr>
        <p:spPr>
          <a:xfrm>
            <a:off x="323528" y="2852936"/>
            <a:ext cx="2520280" cy="830997"/>
          </a:xfrm>
          <a:prstGeom prst="rect">
            <a:avLst/>
          </a:prstGeom>
          <a:noFill/>
          <a:ln w="38100"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Externe DZHK Studienzentren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E051F36-5830-4A90-8621-D61A7AF2C81F}"/>
              </a:ext>
            </a:extLst>
          </p:cNvPr>
          <p:cNvSpPr txBox="1"/>
          <p:nvPr/>
        </p:nvSpPr>
        <p:spPr>
          <a:xfrm>
            <a:off x="4427984" y="2780928"/>
            <a:ext cx="1728192" cy="5760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5E381B3C-4B43-4B3B-B2F1-B4F315486B97}"/>
              </a:ext>
            </a:extLst>
          </p:cNvPr>
          <p:cNvCxnSpPr>
            <a:cxnSpLocks/>
            <a:stCxn id="13" idx="3"/>
            <a:endCxn id="19" idx="3"/>
          </p:cNvCxnSpPr>
          <p:nvPr/>
        </p:nvCxnSpPr>
        <p:spPr bwMode="auto">
          <a:xfrm flipV="1">
            <a:off x="2843808" y="3130124"/>
            <a:ext cx="1320174" cy="1383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52E5CA9F-6AA1-4973-877F-EEFB5B2E51C3}"/>
              </a:ext>
            </a:extLst>
          </p:cNvPr>
          <p:cNvSpPr/>
          <p:nvPr/>
        </p:nvSpPr>
        <p:spPr bwMode="auto">
          <a:xfrm rot="5400000">
            <a:off x="3971947" y="3034127"/>
            <a:ext cx="576064" cy="19199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7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A291B41-20A4-4353-9E38-AF8816685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321699"/>
            <a:ext cx="4258016" cy="40050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45" y="1469568"/>
            <a:ext cx="4121155" cy="447262"/>
          </a:xfrm>
        </p:spPr>
        <p:txBody>
          <a:bodyPr/>
          <a:lstStyle/>
          <a:p>
            <a:r>
              <a:rPr lang="de-DE" dirty="0"/>
              <a:t>DZHK Forschungsplattform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8925D6-34D1-4701-8D91-FAB0B3C1E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3417"/>
            <a:ext cx="33115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6ADAC6-229D-4520-8628-3451371829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23284D7-9F4E-4B9E-BB3D-FE7D7E796277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31BB93C-C32E-4BAC-B1CE-56FD37C842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22.06.2020 (V1.0)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2CA3D4E9-CEA9-4FE2-959E-5ECA3FE26FA1}"/>
              </a:ext>
            </a:extLst>
          </p:cNvPr>
          <p:cNvSpPr txBox="1">
            <a:spLocks/>
          </p:cNvSpPr>
          <p:nvPr/>
        </p:nvSpPr>
        <p:spPr bwMode="auto">
          <a:xfrm>
            <a:off x="450845" y="1469568"/>
            <a:ext cx="4121155" cy="4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B00032"/>
                </a:solidFill>
                <a:latin typeface="+mj-lt"/>
                <a:ea typeface="ＭＳ Ｐゴシック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Calibri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Calibri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Calibri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Calibri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br>
              <a:rPr lang="de-DE" kern="0" dirty="0"/>
            </a:br>
            <a:r>
              <a:rPr lang="de-DE" kern="0" dirty="0"/>
              <a:t>Nutzerantrag</a:t>
            </a:r>
          </a:p>
        </p:txBody>
      </p:sp>
      <p:sp>
        <p:nvSpPr>
          <p:cNvPr id="18" name="Inhaltsplatzhalter 12">
            <a:extLst>
              <a:ext uri="{FF2B5EF4-FFF2-40B4-BE49-F238E27FC236}">
                <a16:creationId xmlns:a16="http://schemas.microsoft.com/office/drawing/2014/main" id="{CEF6EFE4-1E9A-45F1-A303-7E3FB99B2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388432"/>
            <a:ext cx="8820472" cy="9928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b="1" dirty="0"/>
              <a:t>Nutzerantrag</a:t>
            </a:r>
            <a:r>
              <a:rPr lang="de-DE" sz="1800" dirty="0"/>
              <a:t> zur Dokumentation im </a:t>
            </a:r>
            <a:r>
              <a:rPr lang="de-DE" sz="1800" dirty="0">
                <a:solidFill>
                  <a:schemeClr val="accent1"/>
                </a:solidFill>
              </a:rPr>
              <a:t>IT-System</a:t>
            </a:r>
            <a:r>
              <a:rPr lang="de-DE" sz="1800" dirty="0"/>
              <a:t> mit Unterschrift einer autorisierten Person für die jeweilige Studie am Zentrum.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286B8F6-D01E-4B32-80B9-F70E144F40C8}"/>
              </a:ext>
            </a:extLst>
          </p:cNvPr>
          <p:cNvSpPr txBox="1"/>
          <p:nvPr/>
        </p:nvSpPr>
        <p:spPr>
          <a:xfrm>
            <a:off x="323528" y="2852936"/>
            <a:ext cx="2520280" cy="830997"/>
          </a:xfrm>
          <a:prstGeom prst="rect">
            <a:avLst/>
          </a:prstGeom>
          <a:noFill/>
          <a:ln w="38100"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Externe DZHK Studienzentren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0DAEEBD-68E4-4FF5-B939-9FC10AF00D66}"/>
              </a:ext>
            </a:extLst>
          </p:cNvPr>
          <p:cNvSpPr txBox="1"/>
          <p:nvPr/>
        </p:nvSpPr>
        <p:spPr>
          <a:xfrm>
            <a:off x="5652120" y="1409376"/>
            <a:ext cx="2385808" cy="8674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71FDFAC1-A2F3-46D3-887E-C5FBECE53BDC}"/>
              </a:ext>
            </a:extLst>
          </p:cNvPr>
          <p:cNvCxnSpPr>
            <a:cxnSpLocks/>
            <a:stCxn id="19" idx="3"/>
            <a:endCxn id="22" idx="3"/>
          </p:cNvCxnSpPr>
          <p:nvPr/>
        </p:nvCxnSpPr>
        <p:spPr bwMode="auto">
          <a:xfrm flipV="1">
            <a:off x="2843808" y="2739549"/>
            <a:ext cx="666149" cy="528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Gleichschenkliges Dreieck 21">
            <a:extLst>
              <a:ext uri="{FF2B5EF4-FFF2-40B4-BE49-F238E27FC236}">
                <a16:creationId xmlns:a16="http://schemas.microsoft.com/office/drawing/2014/main" id="{073E9355-965C-4345-BB12-89EEB8887469}"/>
              </a:ext>
            </a:extLst>
          </p:cNvPr>
          <p:cNvSpPr/>
          <p:nvPr/>
        </p:nvSpPr>
        <p:spPr bwMode="auto">
          <a:xfrm rot="5400000">
            <a:off x="3317922" y="2643552"/>
            <a:ext cx="576064" cy="19199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86432"/>
      </p:ext>
    </p:extLst>
  </p:cSld>
  <p:clrMapOvr>
    <a:masterClrMapping/>
  </p:clrMapOvr>
</p:sld>
</file>

<file path=ppt/theme/theme1.xml><?xml version="1.0" encoding="utf-8"?>
<a:theme xmlns:a="http://schemas.openxmlformats.org/drawingml/2006/main" name="dzhk_3">
  <a:themeElements>
    <a:clrScheme name="dzhk">
      <a:dk1>
        <a:srgbClr val="4B4B4B"/>
      </a:dk1>
      <a:lt1>
        <a:srgbClr val="FFFFFF"/>
      </a:lt1>
      <a:dk2>
        <a:srgbClr val="800000"/>
      </a:dk2>
      <a:lt2>
        <a:srgbClr val="DCDCDC"/>
      </a:lt2>
      <a:accent1>
        <a:srgbClr val="A00028"/>
      </a:accent1>
      <a:accent2>
        <a:srgbClr val="8C8C8C"/>
      </a:accent2>
      <a:accent3>
        <a:srgbClr val="FFFFFF"/>
      </a:accent3>
      <a:accent4>
        <a:srgbClr val="3F3F3F"/>
      </a:accent4>
      <a:accent5>
        <a:srgbClr val="E0AAAC"/>
      </a:accent5>
      <a:accent6>
        <a:srgbClr val="646464"/>
      </a:accent6>
      <a:hlink>
        <a:srgbClr val="C9001F"/>
      </a:hlink>
      <a:folHlink>
        <a:srgbClr val="3C3C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zhk_3 1">
        <a:dk1>
          <a:srgbClr val="6E645F"/>
        </a:dk1>
        <a:lt1>
          <a:srgbClr val="FFFFFF"/>
        </a:lt1>
        <a:dk2>
          <a:srgbClr val="C86E5A"/>
        </a:dk2>
        <a:lt2>
          <a:srgbClr val="DCDCC8"/>
        </a:lt2>
        <a:accent1>
          <a:srgbClr val="A01919"/>
        </a:accent1>
        <a:accent2>
          <a:srgbClr val="AAA08C"/>
        </a:accent2>
        <a:accent3>
          <a:srgbClr val="FFFFFF"/>
        </a:accent3>
        <a:accent4>
          <a:srgbClr val="5D5450"/>
        </a:accent4>
        <a:accent5>
          <a:srgbClr val="CDABAB"/>
        </a:accent5>
        <a:accent6>
          <a:srgbClr val="9A917E"/>
        </a:accent6>
        <a:hlink>
          <a:srgbClr val="BE002C"/>
        </a:hlink>
        <a:folHlink>
          <a:srgbClr val="ED7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zhk">
    <a:dk1>
      <a:srgbClr val="4B4B4B"/>
    </a:dk1>
    <a:lt1>
      <a:srgbClr val="FFFFFF"/>
    </a:lt1>
    <a:dk2>
      <a:srgbClr val="800000"/>
    </a:dk2>
    <a:lt2>
      <a:srgbClr val="DCDCDC"/>
    </a:lt2>
    <a:accent1>
      <a:srgbClr val="A00028"/>
    </a:accent1>
    <a:accent2>
      <a:srgbClr val="8C8C8C"/>
    </a:accent2>
    <a:accent3>
      <a:srgbClr val="FFFFFF"/>
    </a:accent3>
    <a:accent4>
      <a:srgbClr val="3F3F3F"/>
    </a:accent4>
    <a:accent5>
      <a:srgbClr val="E0AAAC"/>
    </a:accent5>
    <a:accent6>
      <a:srgbClr val="646464"/>
    </a:accent6>
    <a:hlink>
      <a:srgbClr val="C9001F"/>
    </a:hlink>
    <a:folHlink>
      <a:srgbClr val="3C3C3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959</Words>
  <Application>Microsoft Office PowerPoint</Application>
  <PresentationFormat>Bildschirmpräsentation (4:3)</PresentationFormat>
  <Paragraphs>158</Paragraphs>
  <Slides>14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MS PGothic</vt:lpstr>
      <vt:lpstr>MS PGothic</vt:lpstr>
      <vt:lpstr>SimSun</vt:lpstr>
      <vt:lpstr>Arial</vt:lpstr>
      <vt:lpstr>Calibri</vt:lpstr>
      <vt:lpstr>Lucida Grande</vt:lpstr>
      <vt:lpstr>Wingdings</vt:lpstr>
      <vt:lpstr>dzhk_3</vt:lpstr>
      <vt:lpstr>DZHK-Biobanking  Externe DZHK Studienzentren</vt:lpstr>
      <vt:lpstr>DZHK Basis-Biobanking (Basisset)</vt:lpstr>
      <vt:lpstr>DZHK Biomaterialien</vt:lpstr>
      <vt:lpstr>DZHK Biomaterialien</vt:lpstr>
      <vt:lpstr>DZHK Biobanking (Verbrauchsmaterialien)</vt:lpstr>
      <vt:lpstr>DZHK Biobanking (Verbrauchsmaterialien)</vt:lpstr>
      <vt:lpstr>DZHK Basis-Biobanking (Verbrauchsmaterialien)</vt:lpstr>
      <vt:lpstr>DZHK Forschungsplattform - Dokumentation</vt:lpstr>
      <vt:lpstr>DZHK Forschungsplattform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Annett Gruetzmacher</dc:creator>
  <cp:lastModifiedBy>Ivonne Wallrabenstein</cp:lastModifiedBy>
  <cp:revision>858</cp:revision>
  <cp:lastPrinted>2018-12-13T14:32:19Z</cp:lastPrinted>
  <dcterms:created xsi:type="dcterms:W3CDTF">2012-06-13T09:35:24Z</dcterms:created>
  <dcterms:modified xsi:type="dcterms:W3CDTF">2020-08-13T13:45:28Z</dcterms:modified>
</cp:coreProperties>
</file>